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1" r:id="rId6"/>
    <p:sldId id="263" r:id="rId7"/>
    <p:sldId id="264" r:id="rId8"/>
    <p:sldId id="265" r:id="rId9"/>
    <p:sldId id="266" r:id="rId10"/>
    <p:sldId id="272" r:id="rId11"/>
    <p:sldId id="273" r:id="rId12"/>
    <p:sldId id="267" r:id="rId1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1781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B341E8-DECD-4CEA-9EE3-A7DCDC6CBA3D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27F80C5-C381-4C52-9A13-601BA405E8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MuseXML</a:t>
            </a:r>
            <a:r>
              <a:rPr lang="en-US" dirty="0" smtClean="0"/>
              <a:t>? </a:t>
            </a:r>
            <a:r>
              <a:rPr lang="en-US" baseline="0" dirty="0" smtClean="0"/>
              <a:t> A definition and why it’s necessary</a:t>
            </a:r>
          </a:p>
          <a:p>
            <a:r>
              <a:rPr lang="en-US" baseline="0" dirty="0" smtClean="0"/>
              <a:t>The Other Guys? Commercial and Academic music representation formats</a:t>
            </a:r>
          </a:p>
          <a:p>
            <a:r>
              <a:rPr lang="en-US" baseline="0" dirty="0" smtClean="0"/>
              <a:t>XML—the prerequisite language to MusicXML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80C5-C381-4C52-9A13-601BA405E8B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designed to be a universal</a:t>
            </a:r>
            <a:r>
              <a:rPr lang="en-US" baseline="0" dirty="0" smtClean="0"/>
              <a:t> translator for programs that understand common western music notation.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80C5-C381-4C52-9A13-601BA405E8B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Bell MT" pitchFamily="18" charset="0"/>
              </a:rPr>
              <a:t>2 Commercial applications to a</a:t>
            </a:r>
            <a:r>
              <a:rPr lang="en-US" b="0" baseline="0" dirty="0" smtClean="0">
                <a:latin typeface="Bell MT" pitchFamily="18" charset="0"/>
              </a:rPr>
              <a:t> music interchange format</a:t>
            </a:r>
            <a:endParaRPr lang="en-US" b="0" dirty="0" smtClean="0">
              <a:latin typeface="Bell MT" pitchFamily="18" charset="0"/>
            </a:endParaRPr>
          </a:p>
          <a:p>
            <a:endParaRPr lang="en-US" b="0" dirty="0" smtClean="0">
              <a:latin typeface="Bell MT" pitchFamily="18" charset="0"/>
            </a:endParaRPr>
          </a:p>
          <a:p>
            <a:r>
              <a:rPr lang="en-US" b="0" dirty="0" smtClean="0">
                <a:latin typeface="Bell MT" pitchFamily="18" charset="0"/>
              </a:rPr>
              <a:t>SMDL attempts to represent music too broadly, so potential users and tool-developers fail to see how SMDL might apply to their particular application.</a:t>
            </a:r>
          </a:p>
          <a:p>
            <a:endParaRPr lang="en-US" b="0" dirty="0" smtClean="0">
              <a:latin typeface="Bell MT" pitchFamily="18" charset="0"/>
            </a:endParaRPr>
          </a:p>
          <a:p>
            <a:r>
              <a:rPr lang="en-US" b="0" dirty="0" smtClean="0">
                <a:latin typeface="Bell MT" pitchFamily="18" charset="0"/>
              </a:rPr>
              <a:t>MIDI: can’t show rests, enharmonic</a:t>
            </a:r>
            <a:r>
              <a:rPr lang="en-US" b="0" baseline="0" dirty="0" smtClean="0">
                <a:latin typeface="Bell MT" pitchFamily="18" charset="0"/>
              </a:rPr>
              <a:t> pitches.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80C5-C381-4C52-9A13-601BA405E8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Dumitrescu’s</a:t>
            </a:r>
            <a:r>
              <a:rPr lang="en-US" dirty="0" smtClean="0"/>
              <a:t> Corpus </a:t>
            </a:r>
            <a:r>
              <a:rPr lang="en-US" dirty="0" err="1" smtClean="0"/>
              <a:t>Mensurablis</a:t>
            </a:r>
            <a:r>
              <a:rPr lang="en-US" dirty="0" smtClean="0"/>
              <a:t> </a:t>
            </a:r>
            <a:r>
              <a:rPr lang="en-US" dirty="0" err="1" smtClean="0"/>
              <a:t>Musice</a:t>
            </a:r>
            <a:r>
              <a:rPr lang="en-US" dirty="0" smtClean="0"/>
              <a:t> </a:t>
            </a:r>
            <a:r>
              <a:rPr lang="en-US" dirty="0" err="1" smtClean="0"/>
              <a:t>Electronicum</a:t>
            </a:r>
            <a:r>
              <a:rPr lang="en-US" baseline="0" dirty="0" smtClean="0"/>
              <a:t> project is an example of an XML language that represents the </a:t>
            </a:r>
            <a:r>
              <a:rPr lang="en-US" baseline="0" dirty="0" err="1" smtClean="0"/>
              <a:t>mensural</a:t>
            </a:r>
            <a:r>
              <a:rPr lang="en-US" baseline="0" dirty="0" smtClean="0"/>
              <a:t> notation of European music in the 14</a:t>
            </a:r>
            <a:r>
              <a:rPr lang="en-US" baseline="30000" dirty="0" smtClean="0"/>
              <a:t>th</a:t>
            </a:r>
            <a:r>
              <a:rPr lang="en-US" baseline="0" dirty="0" smtClean="0"/>
              <a:t>-16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80C5-C381-4C52-9A13-601BA405E8B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Partwise</a:t>
            </a:r>
            <a:r>
              <a:rPr lang="en-US" dirty="0" smtClean="0"/>
              <a:t>=score</a:t>
            </a:r>
            <a:r>
              <a:rPr lang="en-US" baseline="0" dirty="0" smtClean="0"/>
              <a:t> contains parts, parts contain measures, measures contain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80C5-C381-4C52-9A13-601BA405E8B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Good’s main programming models: Document Object Model (DOM), and Simple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80C5-C381-4C52-9A13-601BA405E8B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Usability</a:t>
            </a:r>
            <a:r>
              <a:rPr lang="en-US" baseline="0" dirty="0" smtClean="0"/>
              <a:t> Techniques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made the software language musical, not</a:t>
            </a:r>
            <a:r>
              <a:rPr lang="en-US" baseline="0" dirty="0" smtClean="0"/>
              <a:t> computational (used Humdrum and </a:t>
            </a:r>
            <a:r>
              <a:rPr lang="en-US" baseline="0" dirty="0" err="1" smtClean="0"/>
              <a:t>MuseData’s</a:t>
            </a:r>
            <a:r>
              <a:rPr lang="en-US" baseline="0" dirty="0" smtClean="0"/>
              <a:t> language design), and chose names based on the application domain.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It used existing structures from leading applications.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It limited the scope that it would have to design for—western tonal music</a:t>
            </a:r>
            <a:endParaRPr lang="en-US" baseline="0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It developed a format together with the software.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It supported a market leader early (attract a big fish).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It</a:t>
            </a:r>
            <a:r>
              <a:rPr lang="en-US" baseline="0" dirty="0" smtClean="0">
                <a:latin typeface="Bell MT" pitchFamily="18" charset="0"/>
              </a:rPr>
              <a:t> was the ideal time for MusicXML.  XML provided a standard format for music representation across multiple platforms, something preexisting commercial interchange formats couldn’t provide, and something the academic formats didn’t want to provide.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80C5-C381-4C52-9A13-601BA405E8B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0681-C247-4E11-A87F-FA89AE250996}" type="datetimeFigureOut">
              <a:rPr lang="en-US" smtClean="0"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249D-79D6-41FC-B1FB-8F48F06457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MusicXML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7526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Bell MT" pitchFamily="18" charset="0"/>
              </a:rPr>
              <a:t>David Sears</a:t>
            </a:r>
          </a:p>
          <a:p>
            <a:r>
              <a:rPr lang="en-US" sz="1400" dirty="0" smtClean="0">
                <a:latin typeface="Bell MT" pitchFamily="18" charset="0"/>
              </a:rPr>
              <a:t>MUMT 621</a:t>
            </a:r>
          </a:p>
          <a:p>
            <a:r>
              <a:rPr lang="en-US" sz="1400" dirty="0" smtClean="0">
                <a:latin typeface="Bell MT" pitchFamily="18" charset="0"/>
              </a:rPr>
              <a:t>24 September, 2009</a:t>
            </a:r>
            <a:endParaRPr lang="en-US" sz="14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02958"/>
            <a:ext cx="33289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latin typeface="Bell MT" pitchFamily="18" charset="0"/>
              </a:rPr>
              <a:t>Analytic Applications</a:t>
            </a:r>
            <a:endParaRPr lang="en-US" sz="2600" dirty="0" smtClean="0">
              <a:latin typeface="Bell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143000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 Because XML formats are so generic, a huge set of software tools already exist to manipulate XML data (</a:t>
            </a:r>
            <a:r>
              <a:rPr lang="en-US" dirty="0" err="1" smtClean="0">
                <a:latin typeface="Bell MT" pitchFamily="18" charset="0"/>
              </a:rPr>
              <a:t>Ganseman</a:t>
            </a:r>
            <a:r>
              <a:rPr lang="en-US" dirty="0" smtClean="0">
                <a:latin typeface="Bell MT" pitchFamily="18" charset="0"/>
              </a:rPr>
              <a:t> et al, 2008).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</a:t>
            </a:r>
            <a:r>
              <a:rPr lang="en-US" dirty="0" smtClean="0">
                <a:latin typeface="Bell MT" pitchFamily="18" charset="0"/>
              </a:rPr>
              <a:t>The </a:t>
            </a:r>
            <a:r>
              <a:rPr lang="en-US" dirty="0" err="1" smtClean="0">
                <a:latin typeface="Bell MT" pitchFamily="18" charset="0"/>
              </a:rPr>
              <a:t>Xquery</a:t>
            </a:r>
            <a:r>
              <a:rPr lang="en-US" dirty="0" smtClean="0">
                <a:latin typeface="Bell MT" pitchFamily="18" charset="0"/>
              </a:rPr>
              <a:t> engine can be used to retrieve statistical information from an XML database.   </a:t>
            </a:r>
          </a:p>
        </p:txBody>
      </p:sp>
      <p:pic>
        <p:nvPicPr>
          <p:cNvPr id="7" name="Picture 6" descr="musicxmlfigur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367" y="2514600"/>
            <a:ext cx="6103233" cy="394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icxmlfigur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15923"/>
            <a:ext cx="5996277" cy="417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02958"/>
            <a:ext cx="31566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latin typeface="Bell MT" pitchFamily="18" charset="0"/>
              </a:rPr>
              <a:t>Commercial Success</a:t>
            </a:r>
            <a:endParaRPr lang="en-US" sz="2600" dirty="0" smtClean="0">
              <a:latin typeface="Bell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143000"/>
            <a:ext cx="7086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As of 2006, MusicXML works with over 60 music applications, including all market leaders for music notation editing and scanning. </a:t>
            </a:r>
            <a:endParaRPr lang="en-US" dirty="0" smtClean="0">
              <a:latin typeface="Bell M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060575"/>
            <a:ext cx="5115558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752600"/>
            <a:ext cx="662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>
                <a:latin typeface="Bell MT" pitchFamily="18" charset="0"/>
              </a:rPr>
              <a:t>  What is MusicXML?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latin typeface="Bell MT" pitchFamily="18" charset="0"/>
              </a:rPr>
              <a:t> </a:t>
            </a:r>
            <a:r>
              <a:rPr lang="en-US" sz="2600" b="1" dirty="0" smtClean="0">
                <a:latin typeface="Bell MT" pitchFamily="18" charset="0"/>
              </a:rPr>
              <a:t> The Other Guys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latin typeface="Bell MT" pitchFamily="18" charset="0"/>
              </a:rPr>
              <a:t> </a:t>
            </a:r>
            <a:r>
              <a:rPr lang="en-US" sz="2600" b="1" dirty="0" smtClean="0">
                <a:latin typeface="Bell MT" pitchFamily="18" charset="0"/>
              </a:rPr>
              <a:t> XML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latin typeface="Bell MT" pitchFamily="18" charset="0"/>
              </a:rPr>
              <a:t>  </a:t>
            </a:r>
            <a:r>
              <a:rPr lang="en-US" sz="2600" b="1" dirty="0" smtClean="0">
                <a:latin typeface="Bell MT" pitchFamily="18" charset="0"/>
              </a:rPr>
              <a:t>Nuts &amp; Bolts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latin typeface="Bell MT" pitchFamily="18" charset="0"/>
              </a:rPr>
              <a:t> </a:t>
            </a:r>
            <a:r>
              <a:rPr lang="en-US" sz="2600" b="1" dirty="0" smtClean="0">
                <a:latin typeface="Bell MT" pitchFamily="18" charset="0"/>
              </a:rPr>
              <a:t> Analytic Applications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latin typeface="Bell MT" pitchFamily="18" charset="0"/>
              </a:rPr>
              <a:t> </a:t>
            </a:r>
            <a:r>
              <a:rPr lang="en-US" sz="2600" b="1" dirty="0" smtClean="0">
                <a:latin typeface="Bell MT" pitchFamily="18" charset="0"/>
              </a:rPr>
              <a:t> Commercial Success</a:t>
            </a:r>
            <a:endParaRPr lang="en-US" sz="2600" b="1" dirty="0">
              <a:latin typeface="Bell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970002"/>
            <a:ext cx="14638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Bell MT" pitchFamily="18" charset="0"/>
              </a:rPr>
              <a:t>Outline</a:t>
            </a:r>
            <a:endParaRPr lang="en-US" sz="3000" dirty="0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838201"/>
            <a:ext cx="739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ell MT" pitchFamily="18" charset="0"/>
              </a:rPr>
              <a:t>What is MusicXML?</a:t>
            </a:r>
            <a:endParaRPr lang="en-US" sz="2600" dirty="0" smtClean="0">
              <a:latin typeface="Bell MT" pitchFamily="18" charset="0"/>
            </a:endParaRPr>
          </a:p>
          <a:p>
            <a:endParaRPr lang="en-US" sz="1600" b="1" dirty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Bell MT" pitchFamily="18" charset="0"/>
              </a:rPr>
              <a:t> </a:t>
            </a:r>
            <a:r>
              <a:rPr lang="en-US" sz="1600" dirty="0" err="1" smtClean="0">
                <a:latin typeface="Bell MT" pitchFamily="18" charset="0"/>
              </a:rPr>
              <a:t>MusicXMl</a:t>
            </a:r>
            <a:r>
              <a:rPr lang="en-US" sz="1600" dirty="0" smtClean="0">
                <a:latin typeface="Bell MT" pitchFamily="18" charset="0"/>
              </a:rPr>
              <a:t> is a symbolic music format that is intended to support interchange between musical notation, performance, analysis, and retrieval applications (Good 2001b).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Bell MT" pitchFamily="18" charset="0"/>
              </a:rPr>
              <a:t>  Most commercial music programs have their own internal, proprietary music representation and file format.  </a:t>
            </a:r>
          </a:p>
          <a:p>
            <a:endParaRPr lang="en-US" sz="1600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Bell MT" pitchFamily="18" charset="0"/>
              </a:rPr>
              <a:t> </a:t>
            </a:r>
            <a:r>
              <a:rPr lang="en-US" sz="1600" dirty="0" smtClean="0">
                <a:latin typeface="Bell MT" pitchFamily="18" charset="0"/>
              </a:rPr>
              <a:t> MusicXML attempts to do for sheet music and notation software what MIDI did for musical instruments (Good 2001a).</a:t>
            </a:r>
            <a:endParaRPr lang="en-US" sz="1600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91000"/>
            <a:ext cx="24665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02958"/>
            <a:ext cx="58033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latin typeface="Bell MT" pitchFamily="18" charset="0"/>
              </a:rPr>
              <a:t>The Other Guys: Commercial Formats</a:t>
            </a:r>
            <a:endParaRPr lang="en-US" sz="2600" dirty="0" smtClean="0">
              <a:latin typeface="Bell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371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Standard Music Description Language (SMDL)</a:t>
            </a:r>
          </a:p>
          <a:p>
            <a:endParaRPr lang="en-US" sz="1000" dirty="0">
              <a:latin typeface="Bell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617584"/>
            <a:ext cx="7467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First adopted in 1996, SMDL provides a tagging system for elements of musical notation, musical performance, and the “logical core of the work.”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SMDL attempts to represent music too broadly.</a:t>
            </a:r>
            <a:endParaRPr lang="en-US" dirty="0" smtClean="0">
              <a:latin typeface="Bell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048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Notation Interchange File Format (NIFF)</a:t>
            </a:r>
          </a:p>
          <a:p>
            <a:endParaRPr lang="en-US" sz="1000" dirty="0">
              <a:latin typeface="Bell M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293983"/>
            <a:ext cx="708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Started in 1994, NIFF was designed to allow the interchange of music-notation data between music-notation editing and publishing  programs.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NIFF’s language environment was too foreign to other music applications, making it difficult for most developers to work with.</a:t>
            </a:r>
            <a:endParaRPr lang="en-US" dirty="0" smtClean="0">
              <a:latin typeface="Bell MT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4980801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Music Instrument Digital Interface (MIDI)</a:t>
            </a:r>
          </a:p>
          <a:p>
            <a:endParaRPr lang="en-US" sz="1000" dirty="0">
              <a:latin typeface="Bell MT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537347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Possesses sophisticated representations for how to make music sound.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Possesses primitive representations for how to represent a score.</a:t>
            </a:r>
            <a:endParaRPr lang="en-US" dirty="0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1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4196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1" y="2286000"/>
            <a:ext cx="4152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95600" y="6581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(Good, 2001b)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02958"/>
            <a:ext cx="69615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latin typeface="Bell MT" pitchFamily="18" charset="0"/>
              </a:rPr>
              <a:t>The Other Guys: Academic/Research Formats</a:t>
            </a:r>
            <a:endParaRPr lang="en-US" sz="2600" dirty="0" smtClean="0">
              <a:latin typeface="Bell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Humdrum &amp; </a:t>
            </a:r>
            <a:r>
              <a:rPr lang="en-US" b="1" dirty="0" err="1" smtClean="0">
                <a:latin typeface="Bell MT" pitchFamily="18" charset="0"/>
              </a:rPr>
              <a:t>MuseData</a:t>
            </a:r>
            <a:endParaRPr lang="en-US" b="1" dirty="0" smtClean="0">
              <a:latin typeface="Bell MT" pitchFamily="18" charset="0"/>
            </a:endParaRPr>
          </a:p>
          <a:p>
            <a:endParaRPr lang="en-US" sz="1000" dirty="0">
              <a:latin typeface="Bell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22384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Both formats have large music repertoires, and have been used for diverse music applications.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The Humdrum toolkit requires UNIX familiarity, while </a:t>
            </a:r>
            <a:r>
              <a:rPr lang="en-US" dirty="0" err="1" smtClean="0">
                <a:latin typeface="Bell MT" pitchFamily="18" charset="0"/>
              </a:rPr>
              <a:t>MuseData</a:t>
            </a:r>
            <a:r>
              <a:rPr lang="en-US" dirty="0" smtClean="0">
                <a:latin typeface="Bell MT" pitchFamily="18" charset="0"/>
              </a:rPr>
              <a:t> requires </a:t>
            </a:r>
            <a:r>
              <a:rPr lang="en-US" dirty="0" err="1" smtClean="0">
                <a:latin typeface="Bell MT" pitchFamily="18" charset="0"/>
              </a:rPr>
              <a:t>TenX</a:t>
            </a:r>
            <a:r>
              <a:rPr lang="en-US" dirty="0" smtClean="0">
                <a:latin typeface="Bell MT" pitchFamily="18" charset="0"/>
              </a:rPr>
              <a:t>. </a:t>
            </a:r>
            <a:r>
              <a:rPr lang="en-US" dirty="0" smtClean="0">
                <a:latin typeface="Bell MT" pitchFamily="18" charset="0"/>
              </a:rPr>
              <a:t>     </a:t>
            </a:r>
            <a:endParaRPr lang="en-US" dirty="0" smtClean="0">
              <a:latin typeface="Bell M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4038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What Software Developers and Musicians Need:</a:t>
            </a:r>
            <a:endParaRPr lang="en-US" b="1" dirty="0" smtClean="0">
              <a:latin typeface="Bell MT" pitchFamily="18" charset="0"/>
            </a:endParaRPr>
          </a:p>
          <a:p>
            <a:endParaRPr lang="en-US" sz="1000" dirty="0">
              <a:latin typeface="Bell MT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284584"/>
            <a:ext cx="7086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A design format complete enough for commercial and academic use, but usable enough to be approachable for developers.</a:t>
            </a:r>
            <a:endParaRPr lang="en-US" dirty="0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1" y="802958"/>
            <a:ext cx="5421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latin typeface="Bell MT" pitchFamily="18" charset="0"/>
              </a:rPr>
              <a:t>Extensible markup language (XML)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676401"/>
            <a:ext cx="7086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A ‘do it yourself’ markup language introduced in 1996. 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Has become a standard for data publishing and data exchange.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Like HTML, it is a language based on tags, and can be written in the ASCII (text) format.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Unlike HTML, users define their own tags in a separate file called a document-type definition (DTD).</a:t>
            </a:r>
          </a:p>
          <a:p>
            <a:pPr lvl="1"/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</a:t>
            </a:r>
            <a:endParaRPr lang="en-US" dirty="0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1" y="802958"/>
            <a:ext cx="42645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latin typeface="Bell MT" pitchFamily="18" charset="0"/>
              </a:rPr>
              <a:t>Nuts &amp; Bolts of MusicXML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143000"/>
            <a:ext cx="708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Designed by Michael Good in 2000.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Represents common western musical notation from the 17</a:t>
            </a:r>
            <a:r>
              <a:rPr lang="en-US" baseline="30000" dirty="0" smtClean="0">
                <a:latin typeface="Bell MT" pitchFamily="18" charset="0"/>
              </a:rPr>
              <a:t>th</a:t>
            </a:r>
            <a:r>
              <a:rPr lang="en-US" dirty="0" smtClean="0">
                <a:latin typeface="Bell MT" pitchFamily="18" charset="0"/>
              </a:rPr>
              <a:t> century onwards.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2 basic categories of syntax information: elements and attributes.    </a:t>
            </a:r>
            <a:endParaRPr lang="en-US" dirty="0" smtClean="0">
              <a:latin typeface="Bell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100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ll MT" pitchFamily="18" charset="0"/>
              </a:rPr>
              <a:t>&lt;note name=“c” octave= “1”/&gt;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505200"/>
            <a:ext cx="708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Bell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ell MT" pitchFamily="18" charset="0"/>
              </a:rPr>
              <a:t>  The Document Type Definition (DTD) deals with the expression of the semantics.  It serves as a contract between the XML syntax and the reading software.  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Adapting this idea from Humdrum, MusicXML represents the score part-wise, meaning that measures are nested within parts in a hierarchy.</a:t>
            </a:r>
            <a:endParaRPr lang="en-US" dirty="0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2514600"/>
            <a:ext cx="3019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46577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19325"/>
            <a:ext cx="4667251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(Good, 2001b)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808</Words>
  <Application>Microsoft Office PowerPoint</Application>
  <PresentationFormat>On-screen Show (4:3)</PresentationFormat>
  <Paragraphs>92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MusicXML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MusicXML</dc:title>
  <dc:creator>David Sears</dc:creator>
  <cp:lastModifiedBy>David Sears</cp:lastModifiedBy>
  <cp:revision>32</cp:revision>
  <dcterms:created xsi:type="dcterms:W3CDTF">2009-09-23T17:15:20Z</dcterms:created>
  <dcterms:modified xsi:type="dcterms:W3CDTF">2009-09-24T01:15:08Z</dcterms:modified>
</cp:coreProperties>
</file>