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11"/>
  </p:notesMasterIdLst>
  <p:sldIdLst>
    <p:sldId id="256" r:id="rId2"/>
    <p:sldId id="257" r:id="rId3"/>
    <p:sldId id="259" r:id="rId4"/>
    <p:sldId id="261" r:id="rId5"/>
    <p:sldId id="262" r:id="rId6"/>
    <p:sldId id="266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74862"/>
  </p:normalViewPr>
  <p:slideViewPr>
    <p:cSldViewPr snapToGrid="0" snapToObjects="1">
      <p:cViewPr varScale="1">
        <p:scale>
          <a:sx n="93" d="100"/>
          <a:sy n="93" d="100"/>
        </p:scale>
        <p:origin x="18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6E66B-2BEF-E241-B326-8EDD50AC3C88}" type="datetimeFigureOut">
              <a:rPr lang="en-US" smtClean="0"/>
              <a:t>4/27/20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6DD62-127A-974D-A7DB-734807D2B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26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digi</a:t>
            </a:r>
            <a:r>
              <a:rPr lang="en-US" dirty="0"/>
              <a:t>/delay </a:t>
            </a:r>
          </a:p>
          <a:p>
            <a:endParaRPr lang="en-US" dirty="0"/>
          </a:p>
          <a:p>
            <a:r>
              <a:rPr lang="en-US" dirty="0" err="1"/>
              <a:t>didnt</a:t>
            </a:r>
            <a:r>
              <a:rPr lang="en-US" dirty="0"/>
              <a:t> have a set goal of instrument </a:t>
            </a:r>
            <a:r>
              <a:rPr lang="en-US" dirty="0" err="1"/>
              <a:t>i</a:t>
            </a:r>
            <a:r>
              <a:rPr lang="en-US" dirty="0"/>
              <a:t> want to implement, but was aiming for </a:t>
            </a:r>
            <a:r>
              <a:rPr lang="en-US"/>
              <a:t>a violin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06DD62-127A-974D-A7DB-734807D2B5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58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initially, wanted to do a lossy wave propagation </a:t>
            </a:r>
            <a:r>
              <a:rPr lang="en-US" dirty="0" err="1"/>
              <a:t>phys</a:t>
            </a:r>
            <a:r>
              <a:rPr lang="en-US" dirty="0"/>
              <a:t> </a:t>
            </a:r>
            <a:r>
              <a:rPr lang="en-US" dirty="0" err="1"/>
              <a:t>modl</a:t>
            </a:r>
            <a:r>
              <a:rPr lang="en-US" dirty="0"/>
              <a:t>.</a:t>
            </a:r>
          </a:p>
          <a:p>
            <a:r>
              <a:rPr lang="en-US" dirty="0" err="1"/>
              <a:t>dr.scavone</a:t>
            </a:r>
            <a:r>
              <a:rPr lang="en-US" dirty="0"/>
              <a:t> suggests that </a:t>
            </a:r>
            <a:r>
              <a:rPr lang="en-US" dirty="0" err="1"/>
              <a:t>i</a:t>
            </a:r>
            <a:r>
              <a:rPr lang="en-US" dirty="0"/>
              <a:t> should implement </a:t>
            </a:r>
            <a:r>
              <a:rPr lang="en-US" dirty="0" err="1"/>
              <a:t>bowed.cpp</a:t>
            </a:r>
            <a:r>
              <a:rPr lang="en-US" dirty="0"/>
              <a:t> in max, </a:t>
            </a:r>
            <a:r>
              <a:rPr lang="en-US" dirty="0" err="1"/>
              <a:t>stk</a:t>
            </a:r>
            <a:r>
              <a:rPr lang="en-US" dirty="0"/>
              <a:t>: difficult to implement due to the environment that max provides is not friendly to sample-based calc</a:t>
            </a:r>
          </a:p>
          <a:p>
            <a:endParaRPr lang="en-US" dirty="0"/>
          </a:p>
          <a:p>
            <a:r>
              <a:rPr lang="en-US" dirty="0"/>
              <a:t>this is not actual physical modeling, but used some techniques with filters to recreate the real-life scenario that would occur in a string instrument body</a:t>
            </a:r>
          </a:p>
          <a:p>
            <a:endParaRPr lang="en-US" dirty="0"/>
          </a:p>
          <a:p>
            <a:r>
              <a:rPr lang="en-US" dirty="0"/>
              <a:t>good at straight forward implementation of synthesis</a:t>
            </a:r>
          </a:p>
          <a:p>
            <a:r>
              <a:rPr lang="en-US" dirty="0"/>
              <a:t>and exploring different parameter options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06DD62-127A-974D-A7DB-734807D2B5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99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project design</a:t>
            </a:r>
          </a:p>
          <a:p>
            <a:r>
              <a:rPr lang="en-US" dirty="0"/>
              <a:t>some characteristics of the bow and string interactions</a:t>
            </a:r>
          </a:p>
          <a:p>
            <a:r>
              <a:rPr lang="en-US" dirty="0"/>
              <a:t>to simulate the jumps: use amplitude modulation to “gate” a basic waveform using a square wave</a:t>
            </a:r>
          </a:p>
          <a:p>
            <a:r>
              <a:rPr lang="en-US" dirty="0"/>
              <a:t>	the resulting spectrum will be sawtooth like or square like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06DD62-127A-974D-A7DB-734807D2B5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409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first, sine wave is </a:t>
            </a:r>
            <a:r>
              <a:rPr lang="en-US" dirty="0" err="1"/>
              <a:t>AM’d</a:t>
            </a:r>
            <a:r>
              <a:rPr lang="en-US" dirty="0"/>
              <a:t> by a unipolar square wave with a duty cycle &lt; 0.5</a:t>
            </a:r>
          </a:p>
          <a:p>
            <a:r>
              <a:rPr lang="en-US" dirty="0"/>
              <a:t>more than a half of the gated signal will be silent (draw)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06DD62-127A-974D-A7DB-734807D2B5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068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 2 of making this string instrument is to add an instrument body</a:t>
            </a:r>
          </a:p>
          <a:p>
            <a:r>
              <a:rPr lang="en-US" dirty="0"/>
              <a:t>most of the focus of the project is on this part</a:t>
            </a:r>
          </a:p>
          <a:p>
            <a:r>
              <a:rPr lang="en-US" dirty="0"/>
              <a:t>the synthesized string sound is dry, and fake</a:t>
            </a:r>
          </a:p>
          <a:p>
            <a:r>
              <a:rPr lang="en-US" dirty="0"/>
              <a:t>need some resonance structure and filters to build up color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06DD62-127A-974D-A7DB-734807D2B55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81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same in the lecture slides</a:t>
            </a:r>
          </a:p>
          <a:p>
            <a:r>
              <a:rPr lang="en-US" dirty="0"/>
              <a:t>but instead of using mutually prime large delay numbers as in the </a:t>
            </a:r>
            <a:r>
              <a:rPr lang="en-US" dirty="0" err="1"/>
              <a:t>schroeder</a:t>
            </a:r>
            <a:r>
              <a:rPr lang="en-US" dirty="0"/>
              <a:t> late reverb design</a:t>
            </a:r>
          </a:p>
          <a:p>
            <a:r>
              <a:rPr lang="en-US" dirty="0"/>
              <a:t>use integer multiples of a small number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06DD62-127A-974D-A7DB-734807D2B5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960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that to add </a:t>
            </a:r>
            <a:r>
              <a:rPr lang="en-US" dirty="0" err="1"/>
              <a:t>colour</a:t>
            </a:r>
            <a:endParaRPr lang="en-US" dirty="0"/>
          </a:p>
          <a:p>
            <a:r>
              <a:rPr lang="en-US" dirty="0"/>
              <a:t>use 2</a:t>
            </a:r>
            <a:r>
              <a:rPr lang="en-US" baseline="30000" dirty="0"/>
              <a:t>nd</a:t>
            </a:r>
            <a:r>
              <a:rPr lang="en-US" dirty="0"/>
              <a:t> order resonance filters</a:t>
            </a:r>
          </a:p>
          <a:p>
            <a:r>
              <a:rPr lang="en-US" dirty="0"/>
              <a:t>quite a bit wooden color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06DD62-127A-974D-A7DB-734807D2B55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55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Monday, April 27, 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90717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9361-B9A1-48F2-9473-23DE30E2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03906"/>
            <a:ext cx="11090275" cy="133305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86779-C2F3-447D-85F7-F6B0E2C97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D84-71F4-4271-8C46-0D47C0A9B12E}" type="datetime2">
              <a:rPr lang="en-US" smtClean="0"/>
              <a:t>Monday, April 27,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682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56583A-514F-4632-820D-E7EE236A4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3CBBB-7DDC-4437-8C7D-22A1C3520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69EBF-DA20-4024-8006-B158D571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0CE1-F450-4107-B2CB-17B18F8A3F4A}" type="datetime2">
              <a:rPr lang="en-US" smtClean="0"/>
              <a:t>Monday, April 27,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C8B9-14B5-4DF1-994D-AB47DB3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76582-5F9B-4F5E-AAD5-D608CB68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051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025-CD7A-4966-867E-81CF82B15267}" type="datetime2">
              <a:rPr lang="en-US" smtClean="0"/>
              <a:t>Monday, April 27,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18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4644CBB8-40B8-42F8-9172-07A476341DDA}"/>
              </a:ext>
            </a:extLst>
          </p:cNvPr>
          <p:cNvGrpSpPr/>
          <p:nvPr/>
        </p:nvGrpSpPr>
        <p:grpSpPr>
          <a:xfrm>
            <a:off x="356481" y="879007"/>
            <a:ext cx="734257" cy="760506"/>
            <a:chOff x="5243759" y="1363788"/>
            <a:chExt cx="734257" cy="760506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35CE073E-302A-4AA7-98C7-8667DDDCFA1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4FD1AE2F-DD70-4E93-B905-E052A23F0B1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E8D529E5-8838-47F0-98A4-2D46F11E499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DA2564-D3DB-48AD-83F0-6CC6B574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474345"/>
            <a:ext cx="11077574" cy="2954655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64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29-0719-4517-94D6-FDF7F99E70F6}" type="datetime2">
              <a:rPr lang="en-US" smtClean="0"/>
              <a:t>Monday, April 27,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EA752-36DA-440B-8747-0EB29140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271" y="3629772"/>
            <a:ext cx="11074866" cy="267895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BCC02B0-8581-4752-B7BC-3CE1EF17B9F7}"/>
              </a:ext>
            </a:extLst>
          </p:cNvPr>
          <p:cNvSpPr>
            <a:spLocks noChangeAspect="1"/>
          </p:cNvSpPr>
          <p:nvPr/>
        </p:nvSpPr>
        <p:spPr>
          <a:xfrm rot="18900000">
            <a:off x="11209132" y="4448189"/>
            <a:ext cx="999200" cy="1262947"/>
          </a:xfrm>
          <a:custGeom>
            <a:avLst/>
            <a:gdLst>
              <a:gd name="connsiteX0" fmla="*/ 540000 w 999200"/>
              <a:gd name="connsiteY0" fmla="*/ 0 h 1262947"/>
              <a:gd name="connsiteX1" fmla="*/ 999200 w 999200"/>
              <a:gd name="connsiteY1" fmla="*/ 815317 h 1262947"/>
              <a:gd name="connsiteX2" fmla="*/ 552185 w 999200"/>
              <a:gd name="connsiteY2" fmla="*/ 1262333 h 1262947"/>
              <a:gd name="connsiteX3" fmla="*/ 540000 w 999200"/>
              <a:gd name="connsiteY3" fmla="*/ 1262947 h 1262947"/>
              <a:gd name="connsiteX4" fmla="*/ 0 w 999200"/>
              <a:gd name="connsiteY4" fmla="*/ 992947 h 1262947"/>
              <a:gd name="connsiteX5" fmla="*/ 10971 w 999200"/>
              <a:gd name="connsiteY5" fmla="*/ 938533 h 1262947"/>
              <a:gd name="connsiteX6" fmla="*/ 15626 w 999200"/>
              <a:gd name="connsiteY6" fmla="*/ 931034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200" h="1262947">
                <a:moveTo>
                  <a:pt x="540000" y="0"/>
                </a:moveTo>
                <a:lnTo>
                  <a:pt x="999200" y="815317"/>
                </a:lnTo>
                <a:lnTo>
                  <a:pt x="552185" y="1262333"/>
                </a:lnTo>
                <a:lnTo>
                  <a:pt x="540000" y="1262947"/>
                </a:ln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10200000" scaled="0"/>
          </a:gradFill>
          <a:ln>
            <a:noFill/>
          </a:ln>
          <a:effectLst>
            <a:innerShdw blurRad="254000" dist="101600" dir="4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A0FF4DB-8180-4D26-AEAE-7ECDB670F71D}"/>
              </a:ext>
            </a:extLst>
          </p:cNvPr>
          <p:cNvSpPr/>
          <p:nvPr/>
        </p:nvSpPr>
        <p:spPr>
          <a:xfrm rot="2700000">
            <a:off x="11686937" y="4853516"/>
            <a:ext cx="540000" cy="978284"/>
          </a:xfrm>
          <a:custGeom>
            <a:avLst/>
            <a:gdLst>
              <a:gd name="connsiteX0" fmla="*/ 113288 w 540000"/>
              <a:gd name="connsiteY0" fmla="*/ 0 h 978284"/>
              <a:gd name="connsiteX1" fmla="*/ 539386 w 540000"/>
              <a:gd name="connsiteY1" fmla="*/ 426099 h 978284"/>
              <a:gd name="connsiteX2" fmla="*/ 540000 w 540000"/>
              <a:gd name="connsiteY2" fmla="*/ 438284 h 978284"/>
              <a:gd name="connsiteX3" fmla="*/ 270000 w 540000"/>
              <a:gd name="connsiteY3" fmla="*/ 978284 h 978284"/>
              <a:gd name="connsiteX4" fmla="*/ 0 w 540000"/>
              <a:gd name="connsiteY4" fmla="*/ 438284 h 978284"/>
              <a:gd name="connsiteX5" fmla="*/ 79081 w 540000"/>
              <a:gd name="connsiteY5" fmla="*/ 56446 h 97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00" h="978284">
                <a:moveTo>
                  <a:pt x="113288" y="0"/>
                </a:moveTo>
                <a:lnTo>
                  <a:pt x="539386" y="426099"/>
                </a:lnTo>
                <a:lnTo>
                  <a:pt x="540000" y="438284"/>
                </a:lnTo>
                <a:cubicBezTo>
                  <a:pt x="540000" y="736518"/>
                  <a:pt x="419117" y="978284"/>
                  <a:pt x="270000" y="978284"/>
                </a:cubicBezTo>
                <a:cubicBezTo>
                  <a:pt x="120883" y="978284"/>
                  <a:pt x="0" y="736518"/>
                  <a:pt x="0" y="438284"/>
                </a:cubicBezTo>
                <a:cubicBezTo>
                  <a:pt x="0" y="289167"/>
                  <a:pt x="30220" y="154167"/>
                  <a:pt x="79081" y="56446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647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5673-5512-4AAA-9AEB-E00C61EC65D5}" type="datetime2">
              <a:rPr lang="en-US" smtClean="0"/>
              <a:t>Monday, April 27,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133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881275"/>
            <a:ext cx="5437186" cy="535354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577270"/>
            <a:ext cx="5429114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881275"/>
            <a:ext cx="5436392" cy="535354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577270"/>
            <a:ext cx="5436391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38FA-2E87-4873-8BBA-13E447C9A99A}" type="datetime2">
              <a:rPr lang="en-US" smtClean="0"/>
              <a:t>Monday, April 27, 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469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550799"/>
            <a:ext cx="8283313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51F65-E111-4656-83BE-CFCDE2DD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B40A-97BD-4BFB-B639-0BFF95FDE8B7}" type="datetime2">
              <a:rPr lang="en-US" smtClean="0"/>
              <a:t>Monday, April 27, 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F82CB-2D17-4918-821E-485475CF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6589D-A056-4817-AE15-39D87FE1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489F067-39E1-4757-BC11-6169A343F2E1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10727" y="3958416"/>
            <a:ext cx="3536330" cy="1853969"/>
          </a:xfrm>
          <a:custGeom>
            <a:avLst/>
            <a:gdLst>
              <a:gd name="connsiteX0" fmla="*/ 3536330 w 3536330"/>
              <a:gd name="connsiteY0" fmla="*/ 1853969 h 1853969"/>
              <a:gd name="connsiteX1" fmla="*/ 1682362 w 3536330"/>
              <a:gd name="connsiteY1" fmla="*/ 0 h 1853969"/>
              <a:gd name="connsiteX2" fmla="*/ 52157 w 3536330"/>
              <a:gd name="connsiteY2" fmla="*/ 970257 h 1853969"/>
              <a:gd name="connsiteX3" fmla="*/ 0 w 3536330"/>
              <a:gd name="connsiteY3" fmla="*/ 1078528 h 1853969"/>
              <a:gd name="connsiteX4" fmla="*/ 757215 w 3536330"/>
              <a:gd name="connsiteY4" fmla="*/ 1835743 h 1853969"/>
              <a:gd name="connsiteX5" fmla="*/ 774211 w 3536330"/>
              <a:gd name="connsiteY5" fmla="*/ 1667149 h 1853969"/>
              <a:gd name="connsiteX6" fmla="*/ 1682362 w 3536330"/>
              <a:gd name="connsiteY6" fmla="*/ 926985 h 1853969"/>
              <a:gd name="connsiteX7" fmla="*/ 2609345 w 3536330"/>
              <a:gd name="connsiteY7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6330" h="1853969">
                <a:moveTo>
                  <a:pt x="3536330" y="1853969"/>
                </a:moveTo>
                <a:cubicBezTo>
                  <a:pt x="3536330" y="830051"/>
                  <a:pt x="2706280" y="0"/>
                  <a:pt x="1682362" y="0"/>
                </a:cubicBezTo>
                <a:cubicBezTo>
                  <a:pt x="978418" y="0"/>
                  <a:pt x="366107" y="392328"/>
                  <a:pt x="52157" y="970257"/>
                </a:cubicBezTo>
                <a:lnTo>
                  <a:pt x="0" y="1078528"/>
                </a:lnTo>
                <a:lnTo>
                  <a:pt x="757215" y="1835743"/>
                </a:lnTo>
                <a:lnTo>
                  <a:pt x="774211" y="1667149"/>
                </a:lnTo>
                <a:cubicBezTo>
                  <a:pt x="860649" y="1244739"/>
                  <a:pt x="1234397" y="926985"/>
                  <a:pt x="1682362" y="926985"/>
                </a:cubicBezTo>
                <a:cubicBezTo>
                  <a:pt x="2194320" y="926985"/>
                  <a:pt x="2609345" y="1342010"/>
                  <a:pt x="260934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355600" dist="101600" dir="162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D231011-607F-42F1-B2D9-2BA8E91CC6AF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81151" y="3649708"/>
            <a:ext cx="3478701" cy="2164843"/>
          </a:xfrm>
          <a:custGeom>
            <a:avLst/>
            <a:gdLst>
              <a:gd name="connsiteX0" fmla="*/ 3478701 w 3478701"/>
              <a:gd name="connsiteY0" fmla="*/ 2164843 h 2164843"/>
              <a:gd name="connsiteX1" fmla="*/ 1624733 w 3478701"/>
              <a:gd name="connsiteY1" fmla="*/ 0 h 2164843"/>
              <a:gd name="connsiteX2" fmla="*/ 87393 w 3478701"/>
              <a:gd name="connsiteY2" fmla="*/ 954459 h 2164843"/>
              <a:gd name="connsiteX3" fmla="*/ 0 w 3478701"/>
              <a:gd name="connsiteY3" fmla="*/ 1122434 h 2164843"/>
              <a:gd name="connsiteX4" fmla="*/ 736015 w 3478701"/>
              <a:gd name="connsiteY4" fmla="*/ 1858449 h 2164843"/>
              <a:gd name="connsiteX5" fmla="*/ 739424 w 3478701"/>
              <a:gd name="connsiteY5" fmla="*/ 1842964 h 2164843"/>
              <a:gd name="connsiteX6" fmla="*/ 1624733 w 3478701"/>
              <a:gd name="connsiteY6" fmla="*/ 1082422 h 2164843"/>
              <a:gd name="connsiteX7" fmla="*/ 2551716 w 3478701"/>
              <a:gd name="connsiteY7" fmla="*/ 2164843 h 21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701" h="2164843">
                <a:moveTo>
                  <a:pt x="3478701" y="2164843"/>
                </a:moveTo>
                <a:cubicBezTo>
                  <a:pt x="3478701" y="969234"/>
                  <a:pt x="2648651" y="0"/>
                  <a:pt x="1624733" y="0"/>
                </a:cubicBezTo>
                <a:cubicBezTo>
                  <a:pt x="984784" y="0"/>
                  <a:pt x="420564" y="378607"/>
                  <a:pt x="87393" y="954459"/>
                </a:cubicBezTo>
                <a:lnTo>
                  <a:pt x="0" y="1122434"/>
                </a:lnTo>
                <a:lnTo>
                  <a:pt x="736015" y="1858449"/>
                </a:lnTo>
                <a:lnTo>
                  <a:pt x="739424" y="1842964"/>
                </a:lnTo>
                <a:cubicBezTo>
                  <a:pt x="856791" y="1402344"/>
                  <a:pt x="1208766" y="1082422"/>
                  <a:pt x="1624733" y="1082422"/>
                </a:cubicBezTo>
                <a:cubicBezTo>
                  <a:pt x="2136692" y="1082422"/>
                  <a:pt x="2551716" y="1567038"/>
                  <a:pt x="2551716" y="216484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472EFA-56B5-4A41-8D4B-E9F37727F34D}"/>
              </a:ext>
            </a:extLst>
          </p:cNvPr>
          <p:cNvSpPr/>
          <p:nvPr/>
        </p:nvSpPr>
        <p:spPr>
          <a:xfrm rot="13500000" flipV="1">
            <a:off x="1512277" y="2840042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3781B6C-21AD-489D-A3CB-522BB2AC543F}"/>
              </a:ext>
            </a:extLst>
          </p:cNvPr>
          <p:cNvSpPr>
            <a:spLocks noChangeAspect="1"/>
          </p:cNvSpPr>
          <p:nvPr/>
        </p:nvSpPr>
        <p:spPr>
          <a:xfrm>
            <a:off x="1780661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1AD5B80-530E-44CD-8D4A-2796FB214CBF}"/>
              </a:ext>
            </a:extLst>
          </p:cNvPr>
          <p:cNvGrpSpPr/>
          <p:nvPr/>
        </p:nvGrpSpPr>
        <p:grpSpPr>
          <a:xfrm>
            <a:off x="623181" y="1514007"/>
            <a:ext cx="734257" cy="760506"/>
            <a:chOff x="5243759" y="1363788"/>
            <a:chExt cx="734257" cy="760506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2F746AA8-9050-4515-9B17-BC850368529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23EC1AC3-1698-46D5-80B7-F22F15E1A5E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73766156-553C-46EB-93FA-4F37CC0FF5C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26751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E0E3-ECF6-4CFE-8698-AEFEBCECC3C0}" type="datetime2">
              <a:rPr lang="en-US" smtClean="0"/>
              <a:t>Monday, April 27,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96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2FC-960E-4740-921F-B36862979F21}" type="datetime2">
              <a:rPr lang="en-US" smtClean="0"/>
              <a:t>Monday, April 27,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270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98F1FBA-F8BB-42CF-8B3E-D19AAFEE96C1}"/>
              </a:ext>
            </a:extLst>
          </p:cNvPr>
          <p:cNvGrpSpPr/>
          <p:nvPr/>
        </p:nvGrpSpPr>
        <p:grpSpPr>
          <a:xfrm>
            <a:off x="334964" y="5115518"/>
            <a:ext cx="734257" cy="760506"/>
            <a:chOff x="5243759" y="1363788"/>
            <a:chExt cx="734257" cy="7605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0EE09DD-C3DB-4266-BCC3-A765CFFBF37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F301FE0-96DC-4EFB-BBEE-AED762C337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BEAD276-8850-4C0C-9777-8537000D522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5EE0A0-B07E-479B-9684-4BD09FA4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75409"/>
            <a:ext cx="4500562" cy="984885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893A9-3462-4F51-83AE-5D2F124B9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575409"/>
            <a:ext cx="6373813" cy="573331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9240C-79C0-4A88-A476-725DE1B9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76195"/>
            <a:ext cx="4500562" cy="4532530"/>
          </a:xfrm>
        </p:spPr>
        <p:txBody>
          <a:bodyPr anchor="t" anchorCtr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C9E2-CB44-4C05-9BB5-496C18A241E0}" type="datetime2">
              <a:rPr lang="en-US" smtClean="0"/>
              <a:t>Monday, April 27,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826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Monday, April 27, 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4181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5" r:id="rId6"/>
    <p:sldLayoutId id="2147483680" r:id="rId7"/>
    <p:sldLayoutId id="2147483681" r:id="rId8"/>
    <p:sldLayoutId id="2147483682" r:id="rId9"/>
    <p:sldLayoutId id="2147483684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06BAD1-9FA0-4563-89FD-32A39EFC11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575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37F040-7841-8744-8CF8-B5D8435EA0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en-US" sz="4800" dirty="0">
                <a:latin typeface="Times" pitchFamily="2" charset="0"/>
              </a:rPr>
              <a:t>Bowed String Instrument Modeling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0C9CC7-B944-CA4D-909A-0AA4F5040E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r>
              <a:rPr lang="en-US" sz="2000">
                <a:latin typeface="Times" pitchFamily="2" charset="0"/>
              </a:rPr>
              <a:t>Louis Deng</a:t>
            </a:r>
          </a:p>
          <a:p>
            <a:r>
              <a:rPr lang="en-US" sz="2000">
                <a:latin typeface="Times" pitchFamily="2" charset="0"/>
              </a:rPr>
              <a:t>260656496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7110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4DEC28C-76CB-4848-83F7-87A1383987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1"/>
            <a:ext cx="8281987" cy="1661382"/>
          </a:xfrm>
        </p:spPr>
        <p:txBody>
          <a:bodyPr/>
          <a:lstStyle/>
          <a:p>
            <a:r>
              <a:rPr lang="en-US"/>
              <a:t>Objective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F5087E6-5F5C-45F9-8867-CFB081C027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1937982"/>
            <a:ext cx="8281989" cy="4038857"/>
          </a:xfrm>
        </p:spPr>
        <p:txBody>
          <a:bodyPr/>
          <a:lstStyle/>
          <a:p>
            <a:pPr marL="342900" indent="-342900">
              <a:buFontTx/>
              <a:buChar char="-"/>
            </a:pPr>
            <a:endParaRPr lang="en-US" dirty="0"/>
          </a:p>
          <a:p>
            <a:pPr marL="342900" indent="-342900">
              <a:buFontTx/>
              <a:buChar char="-"/>
            </a:pPr>
            <a:r>
              <a:rPr lang="en-US" dirty="0"/>
              <a:t>Synthesize a bowed string sound using basic waveforms and digital synthesis techniques</a:t>
            </a:r>
          </a:p>
          <a:p>
            <a:pPr marL="342900" indent="-342900">
              <a:buFontTx/>
              <a:buChar char="-"/>
            </a:pPr>
            <a:r>
              <a:rPr lang="en-US" dirty="0"/>
              <a:t>Implement an instrument body with a particular resonance response using delay-lines and/or filters</a:t>
            </a:r>
          </a:p>
          <a:p>
            <a:pPr marL="342900" indent="-342900">
              <a:buFontTx/>
              <a:buChar char="-"/>
            </a:pPr>
            <a:r>
              <a:rPr lang="en-US" dirty="0"/>
              <a:t>In </a:t>
            </a:r>
            <a:r>
              <a:rPr lang="en-US" dirty="0" err="1"/>
              <a:t>MaxMSP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501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1CC6B-3922-0A48-AD95-7C957FB05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9B4F3-D9CC-8447-B374-A16F00162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MaxMSP</a:t>
            </a:r>
            <a:r>
              <a:rPr lang="en-US" dirty="0"/>
              <a:t> has limitations in sample-wise calculation</a:t>
            </a:r>
          </a:p>
          <a:p>
            <a:pPr lvl="1"/>
            <a:r>
              <a:rPr lang="en-US" sz="1800" dirty="0"/>
              <a:t>✋ do actual physical modeling calculation in [gen~]</a:t>
            </a:r>
          </a:p>
          <a:p>
            <a:pPr lvl="1"/>
            <a:r>
              <a:rPr lang="en-US" sz="1800" dirty="0"/>
              <a:t>✋ recreate ‘</a:t>
            </a:r>
            <a:r>
              <a:rPr lang="en-US" sz="1800" dirty="0" err="1"/>
              <a:t>bowed.cpp</a:t>
            </a:r>
            <a:r>
              <a:rPr lang="en-US" sz="1800" dirty="0"/>
              <a:t>’ from </a:t>
            </a:r>
            <a:r>
              <a:rPr lang="en-US" sz="1800" dirty="0" err="1"/>
              <a:t>stk</a:t>
            </a:r>
            <a:endParaRPr lang="en-US" sz="1800" dirty="0"/>
          </a:p>
          <a:p>
            <a:r>
              <a:rPr lang="en-US" sz="2600" dirty="0" err="1"/>
              <a:t>MaxMSP</a:t>
            </a:r>
            <a:r>
              <a:rPr lang="en-US" sz="2600" dirty="0"/>
              <a:t> is good at</a:t>
            </a:r>
          </a:p>
          <a:p>
            <a:pPr lvl="1"/>
            <a:r>
              <a:rPr lang="en-US" sz="1800" dirty="0"/>
              <a:t>👉 straight forward synthesis</a:t>
            </a:r>
          </a:p>
          <a:p>
            <a:pPr lvl="1"/>
            <a:r>
              <a:rPr lang="en-US" sz="1800" dirty="0"/>
              <a:t>👉 customized parameter exploration</a:t>
            </a:r>
          </a:p>
        </p:txBody>
      </p:sp>
    </p:spTree>
    <p:extLst>
      <p:ext uri="{BB962C8B-B14F-4D97-AF65-F5344CB8AC3E}">
        <p14:creationId xmlns:p14="http://schemas.microsoft.com/office/powerpoint/2010/main" val="2996938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01301-8F2D-F34E-A394-6F5C9A905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– Pt. 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F06A9-7630-9543-BE8C-8CBE4B3FD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Bowed string waveform synthesis</a:t>
            </a:r>
          </a:p>
          <a:p>
            <a:pPr lvl="1"/>
            <a:r>
              <a:rPr lang="en-US" sz="2400" dirty="0"/>
              <a:t>bow strokes will excite the string - microscopic ‘jumps’</a:t>
            </a:r>
          </a:p>
          <a:p>
            <a:pPr lvl="1"/>
            <a:r>
              <a:rPr lang="en-US" sz="2400" dirty="0"/>
              <a:t>resulting spectrum has to be rich</a:t>
            </a:r>
          </a:p>
        </p:txBody>
      </p:sp>
    </p:spTree>
    <p:extLst>
      <p:ext uri="{BB962C8B-B14F-4D97-AF65-F5344CB8AC3E}">
        <p14:creationId xmlns:p14="http://schemas.microsoft.com/office/powerpoint/2010/main" val="4236818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01301-8F2D-F34E-A394-6F5C9A905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– Pt. 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8FE97D-1728-6942-BAF7-38C4959E3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3857364" cy="3979625"/>
          </a:xfrm>
        </p:spPr>
        <p:txBody>
          <a:bodyPr/>
          <a:lstStyle/>
          <a:p>
            <a:r>
              <a:rPr lang="en-US" dirty="0"/>
              <a:t>AM - small duty cycles for square waves</a:t>
            </a:r>
          </a:p>
          <a:p>
            <a:pPr lvl="1"/>
            <a:r>
              <a:rPr lang="en-US" dirty="0"/>
              <a:t>noise: 0.03</a:t>
            </a:r>
          </a:p>
          <a:p>
            <a:pPr lvl="1"/>
            <a:r>
              <a:rPr lang="en-US" dirty="0"/>
              <a:t>sine: 0.27</a:t>
            </a:r>
          </a:p>
          <a:p>
            <a:r>
              <a:rPr lang="en-US" dirty="0"/>
              <a:t>Gated signal then modulates sine wave and noise</a:t>
            </a:r>
          </a:p>
          <a:p>
            <a:pPr lvl="1"/>
            <a:r>
              <a:rPr lang="en-US" dirty="0"/>
              <a:t>to mimic the tonal and scratchy part of the sound</a:t>
            </a:r>
          </a:p>
          <a:p>
            <a:pPr lv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4916B2-BC16-2B4C-852D-3C2D79DD5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5125" y="2185586"/>
            <a:ext cx="7596875" cy="467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01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01301-8F2D-F34E-A394-6F5C9A905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– Pt.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F06A9-7630-9543-BE8C-8CBE4B3FD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Instrument body</a:t>
            </a:r>
          </a:p>
          <a:p>
            <a:pPr lvl="1"/>
            <a:r>
              <a:rPr lang="en-US" sz="2400" dirty="0"/>
              <a:t>bowed string sound will be ‘painted’ by the instrument body, due to the resonance property of the body</a:t>
            </a:r>
          </a:p>
        </p:txBody>
      </p:sp>
    </p:spTree>
    <p:extLst>
      <p:ext uri="{BB962C8B-B14F-4D97-AF65-F5344CB8AC3E}">
        <p14:creationId xmlns:p14="http://schemas.microsoft.com/office/powerpoint/2010/main" val="3448066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01301-8F2D-F34E-A394-6F5C9A905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– Pt. II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6763D1-10CD-084C-97E9-ADB1243D5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4676230" cy="3979625"/>
          </a:xfrm>
        </p:spPr>
        <p:txBody>
          <a:bodyPr/>
          <a:lstStyle/>
          <a:p>
            <a:r>
              <a:rPr lang="en-US" dirty="0"/>
              <a:t>Schroeder all-pass filter cascades</a:t>
            </a:r>
          </a:p>
          <a:p>
            <a:pPr lvl="1"/>
            <a:r>
              <a:rPr lang="en-US" dirty="0"/>
              <a:t>integer multiples of a small number as delay</a:t>
            </a:r>
          </a:p>
          <a:p>
            <a:pPr lvl="1"/>
            <a:r>
              <a:rPr lang="en-US" dirty="0"/>
              <a:t>’g’ is different for each all-pass section</a:t>
            </a:r>
          </a:p>
          <a:p>
            <a:pPr lvl="1"/>
            <a:r>
              <a:rPr lang="en-US" dirty="0"/>
              <a:t>up to 7 all-pass filters</a:t>
            </a:r>
          </a:p>
          <a:p>
            <a:r>
              <a:rPr lang="en-US" dirty="0"/>
              <a:t>Adds space!</a:t>
            </a:r>
          </a:p>
          <a:p>
            <a:pPr lvl="1"/>
            <a:r>
              <a:rPr lang="en-US" dirty="0"/>
              <a:t>tiny reverb with flat response</a:t>
            </a:r>
          </a:p>
          <a:p>
            <a:pPr lvl="1"/>
            <a:r>
              <a:rPr lang="en-US" dirty="0"/>
              <a:t>some interesting phase response*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D29352-26EA-C44D-8D11-8EBB13291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3700" y="2425"/>
            <a:ext cx="671830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63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01301-8F2D-F34E-A394-6F5C9A905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– Pt. II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6763D1-10CD-084C-97E9-ADB1243D5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2" y="2113199"/>
            <a:ext cx="7173771" cy="3979625"/>
          </a:xfrm>
        </p:spPr>
        <p:txBody>
          <a:bodyPr/>
          <a:lstStyle/>
          <a:p>
            <a:r>
              <a:rPr lang="en-US" dirty="0"/>
              <a:t>Resonance filters (cascade of second-order sections)</a:t>
            </a:r>
          </a:p>
          <a:p>
            <a:pPr lvl="1"/>
            <a:r>
              <a:rPr lang="en-US" dirty="0"/>
              <a:t>filter parameters are borrowed from </a:t>
            </a:r>
            <a:r>
              <a:rPr lang="en-US" dirty="0" err="1"/>
              <a:t>bowed.cpp</a:t>
            </a:r>
            <a:endParaRPr lang="en-US" dirty="0"/>
          </a:p>
          <a:p>
            <a:r>
              <a:rPr lang="en-US" dirty="0"/>
              <a:t>Adds </a:t>
            </a:r>
            <a:r>
              <a:rPr lang="en-US" dirty="0" err="1"/>
              <a:t>colour</a:t>
            </a:r>
            <a:r>
              <a:rPr lang="en-US" dirty="0"/>
              <a:t>!</a:t>
            </a:r>
          </a:p>
          <a:p>
            <a:pPr lvl="1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4C3D21-E4BB-AB4B-BB4C-CFEED719B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0230" y="0"/>
            <a:ext cx="20430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83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06F82-D10A-6246-9C58-9ECAD5F6F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9610" y="3055369"/>
            <a:ext cx="1632780" cy="747262"/>
          </a:xfrm>
        </p:spPr>
        <p:txBody>
          <a:bodyPr/>
          <a:lstStyle/>
          <a:p>
            <a:pPr algn="ctr"/>
            <a:r>
              <a:rPr lang="en-US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1228407501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AnalogousFromDarkSeedLeftStep">
      <a:dk1>
        <a:srgbClr val="000000"/>
      </a:dk1>
      <a:lt1>
        <a:srgbClr val="FFFFFF"/>
      </a:lt1>
      <a:dk2>
        <a:srgbClr val="233E30"/>
      </a:dk2>
      <a:lt2>
        <a:srgbClr val="EBEAE6"/>
      </a:lt2>
      <a:accent1>
        <a:srgbClr val="4D6CC3"/>
      </a:accent1>
      <a:accent2>
        <a:srgbClr val="3B8CB1"/>
      </a:accent2>
      <a:accent3>
        <a:srgbClr val="46B3A8"/>
      </a:accent3>
      <a:accent4>
        <a:srgbClr val="3BB174"/>
      </a:accent4>
      <a:accent5>
        <a:srgbClr val="48B84F"/>
      </a:accent5>
      <a:accent6>
        <a:srgbClr val="65B13B"/>
      </a:accent6>
      <a:hlink>
        <a:srgbClr val="319548"/>
      </a:hlink>
      <a:folHlink>
        <a:srgbClr val="848484"/>
      </a:folHlink>
    </a:clrScheme>
    <a:fontScheme name="Float">
      <a:majorFont>
        <a:latin typeface="Walbaum Display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946</TotalTime>
  <Words>501</Words>
  <Application>Microsoft Macintosh PowerPoint</Application>
  <PresentationFormat>Widescreen</PresentationFormat>
  <Paragraphs>74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Gill Sans MT</vt:lpstr>
      <vt:lpstr>Times</vt:lpstr>
      <vt:lpstr>Walbaum Display</vt:lpstr>
      <vt:lpstr>3DFloatVTI</vt:lpstr>
      <vt:lpstr>Bowed String Instrument Modeling</vt:lpstr>
      <vt:lpstr>Objective</vt:lpstr>
      <vt:lpstr>Challenges</vt:lpstr>
      <vt:lpstr>Approach – Pt. I</vt:lpstr>
      <vt:lpstr>Approach – Pt. I</vt:lpstr>
      <vt:lpstr>Approach – Pt. II</vt:lpstr>
      <vt:lpstr>Approach – Pt. II</vt:lpstr>
      <vt:lpstr>Approach – Pt. II</vt:lpstr>
      <vt:lpstr>demo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Bowed String Model</dc:title>
  <dc:creator>Boyu Deng</dc:creator>
  <cp:lastModifiedBy>Boyu Deng</cp:lastModifiedBy>
  <cp:revision>34</cp:revision>
  <dcterms:created xsi:type="dcterms:W3CDTF">2020-04-28T02:07:16Z</dcterms:created>
  <dcterms:modified xsi:type="dcterms:W3CDTF">2020-04-28T19:22:27Z</dcterms:modified>
</cp:coreProperties>
</file>