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514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C"/>
          </a:solidFill>
        </a:fill>
      </a:tcStyle>
    </a:wholeTbl>
    <a:band2H>
      <a:tcTxStyle/>
      <a:tcStyle>
        <a:tcBdr/>
        <a:fill>
          <a:solidFill>
            <a:srgbClr val="F1F1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6EC"/>
          </a:solidFill>
        </a:fill>
      </a:tcStyle>
    </a:wholeTbl>
    <a:band2H>
      <a:tcTxStyle/>
      <a:tcStyle>
        <a:tcBdr/>
        <a:fill>
          <a:solidFill>
            <a:srgbClr val="EFEB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514"/>
        </a:fontRef>
        <a:srgbClr val="00051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514"/>
              </a:solidFill>
              <a:prstDash val="solid"/>
              <a:round/>
            </a:ln>
          </a:top>
          <a:bottom>
            <a:ln w="25400" cap="flat">
              <a:solidFill>
                <a:srgbClr val="00051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514"/>
              </a:solidFill>
              <a:prstDash val="solid"/>
              <a:round/>
            </a:ln>
          </a:top>
          <a:bottom>
            <a:ln w="25400" cap="flat">
              <a:solidFill>
                <a:srgbClr val="00051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514"/>
        </a:fontRef>
        <a:srgbClr val="00051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51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3265"/>
  </p:normalViewPr>
  <p:slideViewPr>
    <p:cSldViewPr snapToGrid="0" snapToObjects="1">
      <p:cViewPr varScale="1">
        <p:scale>
          <a:sx n="119" d="100"/>
          <a:sy n="119" d="100"/>
        </p:scale>
        <p:origin x="2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21468">
              <a:spcBef>
                <a:spcPts val="0"/>
              </a:spcBef>
              <a:defRPr sz="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Distributed Digital Music Archives and Libraries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/ stemup</a:t>
            </a:r>
          </a:p>
          <a:p>
            <a:r>
              <a:t>\ stemdown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/ stemup</a:t>
            </a:r>
          </a:p>
          <a:p>
            <a:r>
              <a:t>\ stemdown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Musical Instrument Digital Interface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Waldstein Op.56 C+</a:t>
            </a:r>
          </a:p>
          <a:p>
            <a:r>
              <a:t>Pathetique Op. 13 C-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Times"/>
                </a:defRPr>
              </a:pPr>
              <a:endParaRPr/>
            </a:p>
          </p:txBody>
        </p:sp>
        <p:grpSp>
          <p:nvGrpSpPr>
            <p:cNvPr id="18" name="Group"/>
            <p:cNvGrpSpPr/>
            <p:nvPr/>
          </p:nvGrpSpPr>
          <p:grpSpPr>
            <a:xfrm>
              <a:off x="2743200" y="2236787"/>
              <a:ext cx="6392863" cy="4613277"/>
              <a:chOff x="0" y="0"/>
              <a:chExt cx="6392862" cy="4613275"/>
            </a:xfrm>
          </p:grpSpPr>
          <p:sp>
            <p:nvSpPr>
              <p:cNvPr id="12" name="Shape"/>
              <p:cNvSpPr/>
              <p:nvPr/>
            </p:nvSpPr>
            <p:spPr>
              <a:xfrm>
                <a:off x="0" y="1960562"/>
                <a:ext cx="4575175" cy="265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3" name="Shape"/>
              <p:cNvSpPr/>
              <p:nvPr/>
            </p:nvSpPr>
            <p:spPr>
              <a:xfrm>
                <a:off x="3876675" y="2003425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1860550" y="3074987"/>
                <a:ext cx="4522788" cy="153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5" name="Shape"/>
              <p:cNvSpPr/>
              <p:nvPr/>
            </p:nvSpPr>
            <p:spPr>
              <a:xfrm>
                <a:off x="1619250" y="1303337"/>
                <a:ext cx="4773613" cy="3309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6" name="Shape"/>
              <p:cNvSpPr/>
              <p:nvPr/>
            </p:nvSpPr>
            <p:spPr>
              <a:xfrm>
                <a:off x="4402137" y="1441450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  <p:sp>
            <p:nvSpPr>
              <p:cNvPr id="17" name="Shape"/>
              <p:cNvSpPr/>
              <p:nvPr/>
            </p:nvSpPr>
            <p:spPr>
              <a:xfrm>
                <a:off x="2386012" y="-1"/>
                <a:ext cx="3644901" cy="2332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3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Times"/>
                  </a:defRPr>
                </a:pPr>
                <a:endParaRPr/>
              </a:p>
            </p:txBody>
          </p:sp>
        </p:grpSp>
      </p:grp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defRPr sz="6000" b="1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spcBef>
                <a:spcPts val="700"/>
              </a:spcBef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 defTabSz="914400">
              <a:spcBef>
                <a:spcPts val="700"/>
              </a:spcBef>
              <a:buSzPct val="70000"/>
              <a:buChar char="■"/>
              <a:defRPr sz="3200"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r"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UMT621 Fujinaga"/>
          <p:cNvSpPr txBox="1"/>
          <p:nvPr/>
        </p:nvSpPr>
        <p:spPr>
          <a:xfrm>
            <a:off x="0" y="6563320"/>
            <a:ext cx="9144000" cy="294680"/>
          </a:xfrm>
          <a:prstGeom prst="rect">
            <a:avLst/>
          </a:prstGeom>
          <a:solidFill>
            <a:srgbClr val="FFFFFF">
              <a:alpha val="57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 defTabSz="410765">
              <a:defRPr sz="1400">
                <a:solidFill>
                  <a:srgbClr val="0119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MUMT621 Fujinaga</a:t>
            </a:r>
          </a:p>
        </p:txBody>
      </p:sp>
      <p:pic>
        <p:nvPicPr>
          <p:cNvPr id="3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31" y="6563041"/>
            <a:ext cx="449887" cy="29523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/19"/>
          <p:cNvSpPr txBox="1"/>
          <p:nvPr/>
        </p:nvSpPr>
        <p:spPr>
          <a:xfrm>
            <a:off x="8791965" y="6573479"/>
            <a:ext cx="285334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200">
                <a:solidFill>
                  <a:srgbClr val="001E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/1</a:t>
            </a:r>
            <a:r>
              <a:rPr lang="en-CA" dirty="0"/>
              <a:t>8</a:t>
            </a:r>
            <a:endParaRPr dirty="0"/>
          </a:p>
        </p:txBody>
      </p:sp>
      <p:pic>
        <p:nvPicPr>
          <p:cNvPr id="32" name="mcgill_transparent.gif" descr="mcgill_transpar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7" y="6563320"/>
            <a:ext cx="1287286" cy="294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6554390"/>
            <a:ext cx="2446735" cy="3125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250031" y="205382"/>
            <a:ext cx="8661798" cy="11340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FF7C00"/>
                </a:solidFill>
                <a:effectLst>
                  <a:outerShdw blurRad="127000" dist="76200" dir="3180000" rotWithShape="0">
                    <a:srgbClr val="000000">
                      <a:alpha val="75000"/>
                    </a:srgbClr>
                  </a:outerShdw>
                </a:effectLst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258960" y="1616273"/>
            <a:ext cx="8688587" cy="47505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708526" indent="-391026" algn="l">
              <a:spcBef>
                <a:spcPts val="1500"/>
              </a:spcBef>
              <a:buClr>
                <a:srgbClr val="FFFB00"/>
              </a:buClr>
              <a:buSzPct val="100000"/>
              <a:buChar char="❖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1131794" indent="-369794" algn="l">
              <a:spcBef>
                <a:spcPts val="900"/>
              </a:spcBef>
              <a:buClr>
                <a:srgbClr val="9437FF"/>
              </a:buClr>
              <a:buSzPct val="100000"/>
              <a:buChar char="❖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599406" indent="-392906" algn="l">
              <a:spcBef>
                <a:spcPts val="800"/>
              </a:spcBef>
              <a:buClr>
                <a:srgbClr val="FF2600"/>
              </a:buClr>
              <a:buSzPct val="100000"/>
              <a:buChar char="❖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marL="2032000" indent="-381000" algn="l">
              <a:spcBef>
                <a:spcPts val="700"/>
              </a:spcBef>
              <a:buClr>
                <a:srgbClr val="00F900"/>
              </a:buClr>
              <a:buSzPct val="100000"/>
              <a:buChar char="❖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462892" indent="-367392" algn="l">
              <a:spcBef>
                <a:spcPts val="500"/>
              </a:spcBef>
              <a:buClr>
                <a:srgbClr val="73FDFF"/>
              </a:buClr>
              <a:buSzPct val="100000"/>
              <a:buChar char="❖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71" y="6573341"/>
            <a:ext cx="398401" cy="244253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1E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266" y="6456164"/>
            <a:ext cx="236538" cy="249238"/>
          </a:xfrm>
          <a:prstGeom prst="rect">
            <a:avLst/>
          </a:prstGeom>
          <a:ln w="12700">
            <a:miter lim="400000"/>
          </a:ln>
        </p:spPr>
        <p:txBody>
          <a:bodyPr wrap="none" lIns="35718" tIns="35718" rIns="35718" bIns="35718">
            <a:spAutoFit/>
          </a:bodyPr>
          <a:lstStyle>
            <a:lvl1pPr algn="ctr" defTabSz="410765">
              <a:defRPr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355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711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066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422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notesSlide" Target="../notesSlides/notesSlide5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ymbolic Representations of Music"/>
          <p:cNvSpPr txBox="1">
            <a:spLocks noGrp="1"/>
          </p:cNvSpPr>
          <p:nvPr>
            <p:ph type="title"/>
          </p:nvPr>
        </p:nvSpPr>
        <p:spPr>
          <a:xfrm>
            <a:off x="111621" y="927695"/>
            <a:ext cx="8920758" cy="2268141"/>
          </a:xfrm>
          <a:prstGeom prst="rect">
            <a:avLst/>
          </a:prstGeom>
        </p:spPr>
        <p:txBody>
          <a:bodyPr anchor="ctr"/>
          <a:lstStyle>
            <a:lvl1pPr marL="28574" marR="28574" defTabSz="642937">
              <a:defRPr sz="4100" b="1">
                <a:solidFill>
                  <a:srgbClr val="EAEB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EAEB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Symbolic Representations of Music</a:t>
            </a:r>
          </a:p>
        </p:txBody>
      </p:sp>
      <p:sp>
        <p:nvSpPr>
          <p:cNvPr id="55" name="Ichiro Fujinaga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70921"/>
            <a:ext cx="7358064" cy="1625651"/>
          </a:xfrm>
          <a:prstGeom prst="rect">
            <a:avLst/>
          </a:prstGeom>
        </p:spPr>
        <p:txBody>
          <a:bodyPr anchor="ctr"/>
          <a:lstStyle/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3200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t>Ichiro Fujinaga</a:t>
            </a:r>
          </a:p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2600" spc="156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rPr sz="2200" spc="132"/>
              <a:t>Music Technology Area, Schulich School of Music</a:t>
            </a:r>
          </a:p>
          <a:p>
            <a:pPr marL="28574" marR="28574" defTabSz="642937">
              <a:spcBef>
                <a:spcPts val="500"/>
              </a:spcBef>
              <a:buClr>
                <a:srgbClr val="FFD300"/>
              </a:buClr>
              <a:buFont typeface="Wingdings"/>
              <a:defRPr sz="3200" spc="896"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pPr>
            <a:r>
              <a:rPr sz="2200" spc="61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McGill University</a:t>
            </a:r>
          </a:p>
        </p:txBody>
      </p:sp>
      <p:pic>
        <p:nvPicPr>
          <p:cNvPr id="56" name="mcr35.gif" descr="mcr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06" y="3704753"/>
            <a:ext cx="701387" cy="85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esture / Perform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Gesture / Performance</a:t>
            </a:r>
          </a:p>
        </p:txBody>
      </p:sp>
      <p:sp>
        <p:nvSpPr>
          <p:cNvPr id="91" name="Piano ro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dirty="0"/>
              <a:t>Piano roll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MIDI (SMF)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Ubiquitous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Keyboard -centric (note and velocity)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SKINI (</a:t>
            </a:r>
            <a:r>
              <a:rPr dirty="0">
                <a:latin typeface="Lucida Grande"/>
                <a:ea typeface="Lucida Grande"/>
                <a:cs typeface="Lucida Grande"/>
                <a:sym typeface="Lucida Grande"/>
              </a:rPr>
              <a:t>Synthesis </a:t>
            </a:r>
            <a:r>
              <a:rPr dirty="0" err="1">
                <a:latin typeface="Lucida Grande"/>
                <a:ea typeface="Lucida Grande"/>
                <a:cs typeface="Lucida Grande"/>
                <a:sym typeface="Lucida Grande"/>
              </a:rPr>
              <a:t>toolKit</a:t>
            </a:r>
            <a:r>
              <a:rPr dirty="0">
                <a:latin typeface="Lucida Grande"/>
                <a:ea typeface="Lucida Grande"/>
                <a:cs typeface="Lucida Grande"/>
                <a:sym typeface="Lucida Grande"/>
              </a:rPr>
              <a:t> Instrument Network Interface)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rPr>
              <a:t> 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omposition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Compositional</a:t>
            </a:r>
          </a:p>
        </p:txBody>
      </p:sp>
      <p:sp>
        <p:nvSpPr>
          <p:cNvPr id="111" name="Music N (Csound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Music N (</a:t>
            </a:r>
            <a:r>
              <a:rPr dirty="0" err="1"/>
              <a:t>Csound</a:t>
            </a:r>
            <a:r>
              <a:rPr dirty="0"/>
              <a:t>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Smoke (Smalltalk)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Nyquist (Lisp)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/>
              <a:t>Max/MSP (visual object-oriented graphical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Elody</a:t>
            </a:r>
            <a:r>
              <a:rPr dirty="0"/>
              <a:t> (java, MIDI, visual functional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OpenMusic</a:t>
            </a:r>
            <a:r>
              <a:rPr dirty="0"/>
              <a:t> (visual Lisp-based programming environment)</a:t>
            </a:r>
          </a:p>
          <a:p>
            <a:pPr marL="761999" indent="-457200" defTabSz="394334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v"/>
              <a:defRPr sz="2688"/>
            </a:pPr>
            <a:r>
              <a:rPr dirty="0" err="1"/>
              <a:t>SuperCollider</a:t>
            </a:r>
            <a:r>
              <a:rPr dirty="0"/>
              <a:t>, </a:t>
            </a:r>
            <a:r>
              <a:rPr dirty="0" err="1"/>
              <a:t>Kyma</a:t>
            </a:r>
            <a:r>
              <a:rPr dirty="0"/>
              <a:t>, etc.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sound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Csound example</a:t>
            </a:r>
          </a:p>
        </p:txBody>
      </p:sp>
      <p:sp>
        <p:nvSpPr>
          <p:cNvPr id="115" name="Orchestra file…"/>
          <p:cNvSpPr txBox="1">
            <a:spLocks noGrp="1"/>
          </p:cNvSpPr>
          <p:nvPr>
            <p:ph type="body" sz="half" idx="1"/>
          </p:nvPr>
        </p:nvSpPr>
        <p:spPr>
          <a:xfrm>
            <a:off x="227707" y="1792917"/>
            <a:ext cx="8688586" cy="2256166"/>
          </a:xfrm>
          <a:prstGeom prst="rect">
            <a:avLst/>
          </a:prstGeom>
        </p:spPr>
        <p:txBody>
          <a:bodyPr/>
          <a:lstStyle/>
          <a:p>
            <a:pPr marL="644758" indent="-355833" defTabSz="373796">
              <a:spcBef>
                <a:spcPts val="13900"/>
              </a:spcBef>
              <a:buFont typeface="Wingdings" pitchFamily="2" charset="2"/>
              <a:buChar char="v"/>
              <a:defRPr sz="2366"/>
            </a:pPr>
            <a:r>
              <a:rPr dirty="0"/>
              <a:t>Orchestra file</a:t>
            </a:r>
          </a:p>
          <a:p>
            <a:pPr marL="644758" indent="-355833" defTabSz="373796">
              <a:lnSpc>
                <a:spcPct val="70000"/>
              </a:lnSpc>
              <a:spcBef>
                <a:spcPts val="12200"/>
              </a:spcBef>
              <a:buFont typeface="Wingdings" pitchFamily="2" charset="2"/>
              <a:buChar char="v"/>
              <a:defRPr sz="2366"/>
            </a:pPr>
            <a:r>
              <a:rPr dirty="0"/>
              <a:t>Score file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17" name="instr 1…"/>
          <p:cNvSpPr txBox="1"/>
          <p:nvPr/>
        </p:nvSpPr>
        <p:spPr>
          <a:xfrm>
            <a:off x="977900" y="2291079"/>
            <a:ext cx="624840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instr </a:t>
            </a:r>
            <a:r>
              <a:rPr b="0"/>
              <a:t>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asig </a:t>
            </a:r>
            <a:r>
              <a:rPr b="1"/>
              <a:t>oscil </a:t>
            </a:r>
            <a:r>
              <a:t>1000, cpspch(p5), 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	</a:t>
            </a:r>
            <a:r>
              <a:rPr b="1"/>
              <a:t>out</a:t>
            </a:r>
            <a:r>
              <a:t> asig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endin</a:t>
            </a:r>
          </a:p>
        </p:txBody>
      </p:sp>
      <p:sp>
        <p:nvSpPr>
          <p:cNvPr id="118" name="f1 0 256 10 1 ; a sine wave table…"/>
          <p:cNvSpPr txBox="1"/>
          <p:nvPr/>
        </p:nvSpPr>
        <p:spPr>
          <a:xfrm>
            <a:off x="1038225" y="4165600"/>
            <a:ext cx="5213350" cy="237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f1 0 256 10 1 ; a sine wave table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; a pentatonic scale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;     start dur   amp   pitch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0 	.5 	0 	8.01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0.5 	. 	. 	8.03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1.0	.	.	8.06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1.5	.	.	8.08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i1 	2.0	.	.	8.10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moke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Smoke example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22" name="[(EventList newNamed: #test1)…"/>
          <p:cNvSpPr txBox="1"/>
          <p:nvPr/>
        </p:nvSpPr>
        <p:spPr>
          <a:xfrm>
            <a:off x="228600" y="2057400"/>
            <a:ext cx="9144000" cy="382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[(EventList newNamed: #test1) 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add: (0 =&gt; (Event dur: 1/4 pitch: 'c3' ampl: 'mf');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add: (1 =&gt; ((Event new) dur: 6 ampl:0.3 sound: #s73bw))]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"C-minor fugue theme.</a:t>
            </a:r>
            <a:r>
              <a:rPr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((0.5 beat =&gt; ((1/4 beat), ('c3' pitch),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			(voice: 'harpsichord'))), 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	    ((1/4 beat), ('b2' pitch)),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	    ((1/2 beat), ('c3' pitch)),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          ((1/2 beat), ('g2' pitch)), 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20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	    ((1/2 beat), ('a-flat2' pitch)) )</a:t>
            </a:r>
            <a:endParaRPr>
              <a:latin typeface="+mj-lt"/>
              <a:ea typeface="+mj-ea"/>
              <a:cs typeface="+mj-cs"/>
              <a:sym typeface="Time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yquist example I Sequ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42351">
              <a:spcBef>
                <a:spcPts val="1200"/>
              </a:spcBef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Nyquist example I</a:t>
            </a:r>
            <a:br/>
            <a:r>
              <a:t>Sequences</a:t>
            </a:r>
          </a:p>
        </p:txBody>
      </p:sp>
      <p:sp>
        <p:nvSpPr>
          <p:cNvPr id="125" name="(defun note (pitch du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(defun note (pitch dur)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(osc pitch dur *table*))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(play (seq 	(note c4 i)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(note d4 i)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(note f4 i)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(note g4 i) </a:t>
            </a:r>
          </a:p>
          <a:p>
            <a:pPr marL="342900" indent="-25400"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(note d4 q)))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yquist example II Trans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42351">
              <a:spcBef>
                <a:spcPts val="1200"/>
              </a:spcBef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Nyquist example II</a:t>
            </a:r>
            <a:br/>
            <a:r>
              <a:t>Transformation</a:t>
            </a:r>
          </a:p>
        </p:txBody>
      </p:sp>
      <p:sp>
        <p:nvSpPr>
          <p:cNvPr id="129" name="; env-note produces an enveloped note. The duration defaults to 1.0, but stretch can be used to change the dur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2325" indent="-23875" defTabSz="386119">
              <a:spcBef>
                <a:spcPts val="1400"/>
              </a:spcBef>
              <a:buSzTx/>
              <a:buNone/>
              <a:defRPr sz="1879" i="1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; </a:t>
            </a:r>
            <a:r>
              <a:rPr dirty="0" err="1"/>
              <a:t>env</a:t>
            </a:r>
            <a:r>
              <a:rPr dirty="0"/>
              <a:t>-note produces an enveloped note. The duration defaults to 1.0, but stretch can be used to change the duration.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(</a:t>
            </a:r>
            <a:r>
              <a:rPr dirty="0" err="1"/>
              <a:t>defun</a:t>
            </a:r>
            <a:r>
              <a:rPr dirty="0"/>
              <a:t> </a:t>
            </a:r>
            <a:r>
              <a:rPr dirty="0" err="1"/>
              <a:t>env</a:t>
            </a:r>
            <a:r>
              <a:rPr dirty="0"/>
              <a:t>-note (p)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(</a:t>
            </a:r>
            <a:r>
              <a:rPr dirty="0" err="1"/>
              <a:t>mult</a:t>
            </a:r>
            <a:r>
              <a:rPr dirty="0"/>
              <a:t> (note p 1.</a:t>
            </a:r>
            <a:r>
              <a:rPr lang="en-CA" dirty="0"/>
              <a:t>0)</a:t>
            </a:r>
            <a:endParaRPr dirty="0"/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(</a:t>
            </a:r>
            <a:r>
              <a:rPr dirty="0" err="1"/>
              <a:t>env</a:t>
            </a:r>
            <a:r>
              <a:rPr dirty="0"/>
              <a:t> 0.05 0.1 0.5 1.0 0.5 0.4)))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endParaRPr dirty="0"/>
          </a:p>
          <a:p>
            <a:pPr marL="322325" indent="-23875" defTabSz="386119">
              <a:spcBef>
                <a:spcPts val="1400"/>
              </a:spcBef>
              <a:buSzTx/>
              <a:buNone/>
              <a:defRPr sz="1879" i="1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; now use stretch to play different durations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(play	(</a:t>
            </a:r>
            <a:r>
              <a:rPr dirty="0" err="1"/>
              <a:t>seq</a:t>
            </a:r>
            <a:r>
              <a:rPr dirty="0"/>
              <a:t>	(stretch 0.25(</a:t>
            </a:r>
            <a:r>
              <a:rPr dirty="0" err="1"/>
              <a:t>seq</a:t>
            </a:r>
            <a:r>
              <a:rPr dirty="0"/>
              <a:t> (</a:t>
            </a:r>
            <a:r>
              <a:rPr dirty="0" err="1"/>
              <a:t>env</a:t>
            </a:r>
            <a:r>
              <a:rPr dirty="0"/>
              <a:t>-note c4)(</a:t>
            </a:r>
            <a:r>
              <a:rPr dirty="0" err="1"/>
              <a:t>env</a:t>
            </a:r>
            <a:r>
              <a:rPr dirty="0"/>
              <a:t>-note d4)))  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	(stretch 0.5 (</a:t>
            </a:r>
            <a:r>
              <a:rPr dirty="0" err="1"/>
              <a:t>seq</a:t>
            </a:r>
            <a:r>
              <a:rPr dirty="0"/>
              <a:t> (</a:t>
            </a:r>
            <a:r>
              <a:rPr dirty="0" err="1"/>
              <a:t>env</a:t>
            </a:r>
            <a:r>
              <a:rPr dirty="0"/>
              <a:t>-note f4)(</a:t>
            </a:r>
            <a:r>
              <a:rPr dirty="0" err="1"/>
              <a:t>env</a:t>
            </a:r>
            <a:r>
              <a:rPr dirty="0"/>
              <a:t>-note g4)))    </a:t>
            </a:r>
          </a:p>
          <a:p>
            <a:pPr marL="322325" indent="-23875" defTabSz="386119">
              <a:spcBef>
                <a:spcPts val="1400"/>
              </a:spcBef>
              <a:buSzTx/>
              <a:buNone/>
              <a:defRPr sz="1879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	(</a:t>
            </a:r>
            <a:r>
              <a:rPr dirty="0" err="1"/>
              <a:t>env</a:t>
            </a:r>
            <a:r>
              <a:rPr dirty="0"/>
              <a:t>-note c4)))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escriptive / compres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796">
              <a:spcBef>
                <a:spcPts val="1900"/>
              </a:spcBef>
              <a:defRPr sz="5278">
                <a:effectLst>
                  <a:outerShdw blurRad="115570" dist="69342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Descriptive / compression</a:t>
            </a:r>
          </a:p>
        </p:txBody>
      </p:sp>
      <p:sp>
        <p:nvSpPr>
          <p:cNvPr id="133" name="MPEG 4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dirty="0"/>
              <a:t>MPEG 4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structured audio (SAOL)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MPEG 7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a standard for describing features of multimedia content</a:t>
            </a:r>
          </a:p>
          <a:p>
            <a:pPr>
              <a:buFont typeface="Wingdings" pitchFamily="2" charset="2"/>
              <a:buChar char="v"/>
            </a:pPr>
            <a:r>
              <a:rPr dirty="0"/>
              <a:t>MPEG 21</a:t>
            </a:r>
          </a:p>
          <a:p>
            <a:pPr lvl="1">
              <a:spcBef>
                <a:spcPts val="1300"/>
              </a:spcBef>
              <a:buClr>
                <a:schemeClr val="accent2"/>
              </a:buClr>
              <a:buFont typeface="Wingdings" pitchFamily="2" charset="2"/>
              <a:buChar char="v"/>
              <a:defRPr sz="2800"/>
            </a:pPr>
            <a:r>
              <a:rPr dirty="0"/>
              <a:t>an open framework for multimedia delivery and consumption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usic Representation by Huma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3428">
              <a:spcBef>
                <a:spcPts val="1400"/>
              </a:spcBef>
              <a:defRPr sz="4002">
                <a:effectLst>
                  <a:outerShdw blurRad="87630" dist="5257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Music Representation by Humans</a:t>
            </a:r>
          </a:p>
        </p:txBody>
      </p:sp>
      <p:sp>
        <p:nvSpPr>
          <p:cNvPr id="137" name="Symbolic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  <a:defRPr sz="5800"/>
            </a:pPr>
            <a:r>
              <a:rPr dirty="0"/>
              <a:t>Symbolic?</a:t>
            </a:r>
          </a:p>
          <a:p>
            <a:pPr>
              <a:buFont typeface="Wingdings" pitchFamily="2" charset="2"/>
              <a:buChar char="v"/>
              <a:defRPr sz="5800"/>
            </a:pPr>
            <a:r>
              <a:rPr dirty="0"/>
              <a:t>Search</a:t>
            </a:r>
          </a:p>
          <a:p>
            <a:pPr>
              <a:buFont typeface="Wingdings" pitchFamily="2" charset="2"/>
              <a:buChar char="v"/>
              <a:defRPr sz="5800"/>
            </a:pPr>
            <a:r>
              <a:rPr dirty="0"/>
              <a:t>Recall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9271" y="6586041"/>
            <a:ext cx="398401" cy="24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ymbolic?…"/>
          <p:cNvSpPr txBox="1">
            <a:spLocks noGrp="1"/>
          </p:cNvSpPr>
          <p:nvPr>
            <p:ph type="body" idx="1"/>
          </p:nvPr>
        </p:nvSpPr>
        <p:spPr>
          <a:xfrm>
            <a:off x="30360" y="1556469"/>
            <a:ext cx="8688587" cy="475059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lang="en-CA" dirty="0"/>
              <a:t>Symbolic</a:t>
            </a:r>
            <a:r>
              <a:rPr dirty="0"/>
              <a:t>?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Search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Recall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  <a:defRPr sz="2000"/>
            </a:pPr>
            <a:r>
              <a:rPr dirty="0"/>
              <a:t>Identification</a:t>
            </a:r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1	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2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3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4</a:t>
            </a:r>
            <a:endParaRPr sz="2800" dirty="0"/>
          </a:p>
          <a:p>
            <a:pPr lvl="1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v"/>
              <a:defRPr sz="2000"/>
            </a:pPr>
            <a:r>
              <a:rPr dirty="0"/>
              <a:t>Example 5</a:t>
            </a:r>
          </a:p>
        </p:txBody>
      </p:sp>
      <p:sp>
        <p:nvSpPr>
          <p:cNvPr id="140" name="Music Representation by Humans"/>
          <p:cNvSpPr txBox="1">
            <a:spLocks noGrp="1"/>
          </p:cNvSpPr>
          <p:nvPr>
            <p:ph type="title"/>
          </p:nvPr>
        </p:nvSpPr>
        <p:spPr>
          <a:xfrm>
            <a:off x="245874" y="296265"/>
            <a:ext cx="8661798" cy="1134072"/>
          </a:xfrm>
          <a:prstGeom prst="rect">
            <a:avLst/>
          </a:prstGeom>
        </p:spPr>
        <p:txBody>
          <a:bodyPr/>
          <a:lstStyle>
            <a:lvl1pPr defTabSz="283428">
              <a:spcBef>
                <a:spcPts val="1400"/>
              </a:spcBef>
              <a:defRPr sz="4002">
                <a:effectLst>
                  <a:outerShdw blurRad="87630" dist="5257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dirty="0"/>
              <a:t>Music Representation by Humans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3" name="media1-18">
            <a:hlinkClick r:id="" action="ppaction://media"/>
            <a:extLst>
              <a:ext uri="{FF2B5EF4-FFF2-40B4-BE49-F238E27FC236}">
                <a16:creationId xmlns:a16="http://schemas.microsoft.com/office/drawing/2014/main" id="{A21B005C-862F-6840-959E-FB6F1DCD0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3464116"/>
            <a:ext cx="812800" cy="812800"/>
          </a:xfrm>
          <a:prstGeom prst="rect">
            <a:avLst/>
          </a:prstGeom>
        </p:spPr>
      </p:pic>
      <p:pic>
        <p:nvPicPr>
          <p:cNvPr id="4" name="media2-19">
            <a:hlinkClick r:id="" action="ppaction://media"/>
            <a:extLst>
              <a:ext uri="{FF2B5EF4-FFF2-40B4-BE49-F238E27FC236}">
                <a16:creationId xmlns:a16="http://schemas.microsoft.com/office/drawing/2014/main" id="{6AEB26EB-0E32-B240-A0A9-486B9906D5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3476598"/>
            <a:ext cx="812800" cy="812800"/>
          </a:xfrm>
          <a:prstGeom prst="rect">
            <a:avLst/>
          </a:prstGeom>
        </p:spPr>
      </p:pic>
      <p:pic>
        <p:nvPicPr>
          <p:cNvPr id="5" name="media3-20">
            <a:hlinkClick r:id="" action="ppaction://media"/>
            <a:extLst>
              <a:ext uri="{FF2B5EF4-FFF2-40B4-BE49-F238E27FC236}">
                <a16:creationId xmlns:a16="http://schemas.microsoft.com/office/drawing/2014/main" id="{8F26488D-0439-2D4C-AE1D-8A868C3701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4036214"/>
            <a:ext cx="812800" cy="812800"/>
          </a:xfrm>
          <a:prstGeom prst="rect">
            <a:avLst/>
          </a:prstGeom>
        </p:spPr>
      </p:pic>
      <p:pic>
        <p:nvPicPr>
          <p:cNvPr id="6" name="media4-21">
            <a:hlinkClick r:id="" action="ppaction://media"/>
            <a:extLst>
              <a:ext uri="{FF2B5EF4-FFF2-40B4-BE49-F238E27FC236}">
                <a16:creationId xmlns:a16="http://schemas.microsoft.com/office/drawing/2014/main" id="{50CDB438-7EB4-FB4B-9022-2367FAAECC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4018071"/>
            <a:ext cx="812800" cy="812800"/>
          </a:xfrm>
          <a:prstGeom prst="rect">
            <a:avLst/>
          </a:prstGeom>
        </p:spPr>
      </p:pic>
      <p:pic>
        <p:nvPicPr>
          <p:cNvPr id="7" name="media5-22">
            <a:hlinkClick r:id="" action="ppaction://media"/>
            <a:extLst>
              <a:ext uri="{FF2B5EF4-FFF2-40B4-BE49-F238E27FC236}">
                <a16:creationId xmlns:a16="http://schemas.microsoft.com/office/drawing/2014/main" id="{C6365675-B325-C342-8A8D-B36ADC9EE8C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4583928"/>
            <a:ext cx="812800" cy="812800"/>
          </a:xfrm>
          <a:prstGeom prst="rect">
            <a:avLst/>
          </a:prstGeom>
        </p:spPr>
      </p:pic>
      <p:pic>
        <p:nvPicPr>
          <p:cNvPr id="8" name="media8-25">
            <a:hlinkClick r:id="" action="ppaction://media"/>
            <a:extLst>
              <a:ext uri="{FF2B5EF4-FFF2-40B4-BE49-F238E27FC236}">
                <a16:creationId xmlns:a16="http://schemas.microsoft.com/office/drawing/2014/main" id="{DEF2D1E7-5030-DF48-B1EF-2DADFA8834D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15438" y="5128652"/>
            <a:ext cx="812800" cy="812800"/>
          </a:xfrm>
          <a:prstGeom prst="rect">
            <a:avLst/>
          </a:prstGeom>
        </p:spPr>
      </p:pic>
      <p:pic>
        <p:nvPicPr>
          <p:cNvPr id="9" name="media7-24">
            <a:hlinkClick r:id="" action="ppaction://media"/>
            <a:extLst>
              <a:ext uri="{FF2B5EF4-FFF2-40B4-BE49-F238E27FC236}">
                <a16:creationId xmlns:a16="http://schemas.microsoft.com/office/drawing/2014/main" id="{F7AF3165-2F05-6D43-ADD5-DDA859CD9F9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71692" y="4566595"/>
            <a:ext cx="812800" cy="812800"/>
          </a:xfrm>
          <a:prstGeom prst="rect">
            <a:avLst/>
          </a:prstGeom>
        </p:spPr>
      </p:pic>
      <p:pic>
        <p:nvPicPr>
          <p:cNvPr id="10" name="media6-23">
            <a:hlinkClick r:id="" action="ppaction://media"/>
            <a:extLst>
              <a:ext uri="{FF2B5EF4-FFF2-40B4-BE49-F238E27FC236}">
                <a16:creationId xmlns:a16="http://schemas.microsoft.com/office/drawing/2014/main" id="{FA475C9B-48F6-BB41-B462-51CD92B9D41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61853" y="4583928"/>
            <a:ext cx="812800" cy="812800"/>
          </a:xfrm>
          <a:prstGeom prst="rect">
            <a:avLst/>
          </a:prstGeom>
        </p:spPr>
      </p:pic>
      <p:pic>
        <p:nvPicPr>
          <p:cNvPr id="11" name="media9-26">
            <a:hlinkClick r:id="" action="ppaction://media"/>
            <a:extLst>
              <a:ext uri="{FF2B5EF4-FFF2-40B4-BE49-F238E27FC236}">
                <a16:creationId xmlns:a16="http://schemas.microsoft.com/office/drawing/2014/main" id="{E8A639B4-7985-A746-B523-516ABAB3E6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51695" y="5135659"/>
            <a:ext cx="812800" cy="812800"/>
          </a:xfrm>
          <a:prstGeom prst="rect">
            <a:avLst/>
          </a:prstGeom>
        </p:spPr>
      </p:pic>
      <p:pic>
        <p:nvPicPr>
          <p:cNvPr id="12" name="media10-27">
            <a:hlinkClick r:id="" action="ppaction://media"/>
            <a:extLst>
              <a:ext uri="{FF2B5EF4-FFF2-40B4-BE49-F238E27FC236}">
                <a16:creationId xmlns:a16="http://schemas.microsoft.com/office/drawing/2014/main" id="{2B631465-AD13-D94D-A8FE-2218740530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70155" y="5123511"/>
            <a:ext cx="812800" cy="812800"/>
          </a:xfrm>
          <a:prstGeom prst="rect">
            <a:avLst/>
          </a:prstGeom>
        </p:spPr>
      </p:pic>
      <p:pic>
        <p:nvPicPr>
          <p:cNvPr id="13" name="media11-28">
            <a:hlinkClick r:id="" action="ppaction://media"/>
            <a:extLst>
              <a:ext uri="{FF2B5EF4-FFF2-40B4-BE49-F238E27FC236}">
                <a16:creationId xmlns:a16="http://schemas.microsoft.com/office/drawing/2014/main" id="{D3DDC5B8-12A9-C743-82EB-142B85F1161D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21540" y="5666651"/>
            <a:ext cx="812800" cy="812800"/>
          </a:xfrm>
          <a:prstGeom prst="rect">
            <a:avLst/>
          </a:prstGeom>
        </p:spPr>
      </p:pic>
      <p:pic>
        <p:nvPicPr>
          <p:cNvPr id="14" name="media12-29">
            <a:hlinkClick r:id="" action="ppaction://media"/>
            <a:extLst>
              <a:ext uri="{FF2B5EF4-FFF2-40B4-BE49-F238E27FC236}">
                <a16:creationId xmlns:a16="http://schemas.microsoft.com/office/drawing/2014/main" id="{958D330B-A142-E44E-B0F1-724D80D6313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547627" y="5697945"/>
            <a:ext cx="812800" cy="812800"/>
          </a:xfrm>
          <a:prstGeom prst="rect">
            <a:avLst/>
          </a:prstGeom>
        </p:spPr>
      </p:pic>
      <p:pic>
        <p:nvPicPr>
          <p:cNvPr id="15" name="media13-30">
            <a:hlinkClick r:id="" action="ppaction://media"/>
            <a:extLst>
              <a:ext uri="{FF2B5EF4-FFF2-40B4-BE49-F238E27FC236}">
                <a16:creationId xmlns:a16="http://schemas.microsoft.com/office/drawing/2014/main" id="{BB456AD2-BD3D-CA42-A997-4200E377426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66340" y="571106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mputer representation of music by application categ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42351">
              <a:defRPr sz="3421">
                <a:effectLst>
                  <a:outerShdw blurRad="74929" dist="4495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Computer representation of music by application category</a:t>
            </a:r>
          </a:p>
        </p:txBody>
      </p:sp>
      <p:sp>
        <p:nvSpPr>
          <p:cNvPr id="61" name="Score-bas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Score-based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DARMS, CMN, SMDL, NIFF, GUIDO, MEI</a:t>
            </a:r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lang="en-CA" dirty="0"/>
              <a:t>Analytical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lang="en-CA" dirty="0"/>
              <a:t>Humdrum / **kern</a:t>
            </a:r>
            <a:endParaRPr lang="en-CA"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Gestural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MIDI</a:t>
            </a:r>
            <a:endParaRPr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Compositional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Music N, Smoke, Nyquist, </a:t>
            </a:r>
            <a:r>
              <a:rPr dirty="0" err="1"/>
              <a:t>OpenMusic</a:t>
            </a:r>
            <a:r>
              <a:rPr dirty="0"/>
              <a:t>, </a:t>
            </a:r>
            <a:r>
              <a:rPr dirty="0" err="1"/>
              <a:t>Elody</a:t>
            </a:r>
            <a:endParaRPr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Audio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MP3, au, wav, </a:t>
            </a:r>
            <a:r>
              <a:rPr dirty="0" err="1"/>
              <a:t>sdii</a:t>
            </a:r>
            <a:r>
              <a:rPr dirty="0"/>
              <a:t>, </a:t>
            </a:r>
            <a:r>
              <a:rPr dirty="0" err="1"/>
              <a:t>ra</a:t>
            </a:r>
            <a:r>
              <a:rPr dirty="0"/>
              <a:t>, </a:t>
            </a:r>
            <a:r>
              <a:rPr dirty="0" err="1"/>
              <a:t>qt</a:t>
            </a:r>
            <a:r>
              <a:rPr dirty="0"/>
              <a:t>, </a:t>
            </a:r>
            <a:r>
              <a:rPr dirty="0" err="1"/>
              <a:t>snd</a:t>
            </a:r>
            <a:endParaRPr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112"/>
            </a:pPr>
            <a:r>
              <a:rPr dirty="0"/>
              <a:t>Descriptive</a:t>
            </a:r>
          </a:p>
          <a:p>
            <a:pPr marL="956310" lvl="1" indent="-28575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1760"/>
            </a:pPr>
            <a:r>
              <a:rPr dirty="0"/>
              <a:t>MPEG4, MPEG 7,  MPEG21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core-based Form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Score-based Formats</a:t>
            </a:r>
          </a:p>
        </p:txBody>
      </p:sp>
      <p:sp>
        <p:nvSpPr>
          <p:cNvPr id="69" name="Binary forma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464"/>
            </a:pPr>
            <a:r>
              <a:rPr dirty="0"/>
              <a:t>Binary formats</a:t>
            </a:r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Sibelius (Proprietary)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Enigma (Finale - proprietary?)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NIFF (Notation Interchange File Format)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Score (Leland Smith)</a:t>
            </a:r>
            <a:endParaRPr sz="2464" dirty="0"/>
          </a:p>
          <a:p>
            <a:pPr marL="622299" indent="-342900" defTabSz="361473">
              <a:lnSpc>
                <a:spcPct val="90000"/>
              </a:lnSpc>
              <a:spcBef>
                <a:spcPts val="1300"/>
              </a:spcBef>
              <a:buFont typeface="Wingdings" pitchFamily="2" charset="2"/>
              <a:buChar char="v"/>
              <a:defRPr sz="2464"/>
            </a:pPr>
            <a:r>
              <a:rPr dirty="0"/>
              <a:t>A</a:t>
            </a:r>
            <a:r>
              <a:rPr lang="en-CA" dirty="0"/>
              <a:t>SCII</a:t>
            </a:r>
            <a:r>
              <a:rPr dirty="0"/>
              <a:t> / Unicode formats</a:t>
            </a:r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DARMS (1963)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cmn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GUIDO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LilyPond</a:t>
            </a:r>
            <a:r>
              <a:rPr dirty="0"/>
              <a:t> (GNU project)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Music Encoding Initiative (MEI)</a:t>
            </a:r>
            <a:endParaRPr sz="2464" dirty="0"/>
          </a:p>
          <a:p>
            <a:pPr marL="1013460" lvl="1" indent="-342900" defTabSz="361473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v"/>
              <a:defRPr sz="2112"/>
            </a:pPr>
            <a:r>
              <a:rPr dirty="0"/>
              <a:t>HTML / XML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pic>
        <p:nvPicPr>
          <p:cNvPr id="73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324600" cy="129222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UIDO…"/>
          <p:cNvSpPr txBox="1">
            <a:spLocks noGrp="1"/>
          </p:cNvSpPr>
          <p:nvPr>
            <p:ph type="body" idx="1"/>
          </p:nvPr>
        </p:nvSpPr>
        <p:spPr>
          <a:xfrm>
            <a:off x="258960" y="2766466"/>
            <a:ext cx="8688587" cy="36004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GUIDO</a:t>
            </a:r>
            <a:endParaRPr sz="2000" b="1" dirty="0">
              <a:latin typeface="+mn-lt"/>
              <a:ea typeface="+mn-ea"/>
              <a:cs typeface="+mn-cs"/>
              <a:sym typeface="Helvetica"/>
            </a:endParaRPr>
          </a:p>
          <a:p>
            <a:pPr marL="317500" indent="0">
              <a:lnSpc>
                <a:spcPct val="90000"/>
              </a:lnSpc>
              <a:buSz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r>
              <a:rPr sz="2200" b="0" dirty="0"/>
              <a:t>[\clef&lt;"treble"&gt; \meter&lt;"4/4"&gt; d/4 e/8 </a:t>
            </a:r>
            <a:r>
              <a:rPr sz="2200" b="0" dirty="0" err="1"/>
              <a:t>f#</a:t>
            </a:r>
            <a:r>
              <a:rPr sz="2200" b="0" dirty="0"/>
              <a:t> g a b c#2 d/2 _/2]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400"/>
            </a:pPr>
            <a:r>
              <a:rPr dirty="0"/>
              <a:t>DARMS</a:t>
            </a:r>
            <a:endParaRPr sz="2800" dirty="0"/>
          </a:p>
          <a:p>
            <a:pPr marL="317500" indent="0">
              <a:lnSpc>
                <a:spcPct val="90000"/>
              </a:lnSpc>
              <a:buSzTx/>
              <a:buNone/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!I1 </a:t>
            </a:r>
            <a:r>
              <a:rPr sz="2200" b="0" dirty="0"/>
              <a:t>!G !M4/4 0Q 1E 2# 3 4 5 6# 7H RH</a:t>
            </a:r>
            <a:endParaRPr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400"/>
            </a:pPr>
            <a:r>
              <a:rPr dirty="0" err="1"/>
              <a:t>cmn</a:t>
            </a:r>
            <a:endParaRPr sz="2800" dirty="0"/>
          </a:p>
          <a:p>
            <a:pPr marL="342900" indent="-25400">
              <a:lnSpc>
                <a:spcPct val="90000"/>
              </a:lnSpc>
              <a:buSz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</a:t>
            </a:r>
            <a:r>
              <a:rPr sz="2200" b="0" dirty="0"/>
              <a:t>(staff treble d4 q e4 e fs4 e a4 e b4 e cs5  d5 h half-rest)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TML / XM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HTML / XML</a:t>
            </a:r>
          </a:p>
        </p:txBody>
      </p:sp>
      <p:sp>
        <p:nvSpPr>
          <p:cNvPr id="78" name="SMDL (Hytime, SGML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SMDL (</a:t>
            </a:r>
            <a:r>
              <a:rPr dirty="0" err="1"/>
              <a:t>Hytime</a:t>
            </a:r>
            <a:r>
              <a:rPr dirty="0"/>
              <a:t>, SGML)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MHTML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MusicML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MusicXML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MusiqueXML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 err="1"/>
              <a:t>Xmusic</a:t>
            </a:r>
            <a:endParaRPr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 sz="2800"/>
            </a:pPr>
            <a:r>
              <a:rPr dirty="0"/>
              <a:t>Etc.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xample of MusicXML"/>
          <p:cNvSpPr txBox="1">
            <a:spLocks noGrp="1"/>
          </p:cNvSpPr>
          <p:nvPr>
            <p:ph type="title"/>
          </p:nvPr>
        </p:nvSpPr>
        <p:spPr>
          <a:xfrm>
            <a:off x="237331" y="205382"/>
            <a:ext cx="8661798" cy="1134072"/>
          </a:xfrm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</a:lstStyle>
          <a:p>
            <a:r>
              <a:t>Example of MusicXML</a:t>
            </a:r>
          </a:p>
        </p:txBody>
      </p:sp>
      <p:sp>
        <p:nvSpPr>
          <p:cNvPr id="82" name="&lt;note&gt;…"/>
          <p:cNvSpPr txBox="1">
            <a:spLocks noGrp="1"/>
          </p:cNvSpPr>
          <p:nvPr>
            <p:ph type="body" idx="1"/>
          </p:nvPr>
        </p:nvSpPr>
        <p:spPr>
          <a:xfrm>
            <a:off x="338236" y="1271686"/>
            <a:ext cx="8688587" cy="5201147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&lt;note&gt;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&lt;pitch&gt;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&lt;step&gt;A&lt;/step&gt; 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&lt;octave&gt;4&lt;/octave&gt; 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tabLst>
                <a:tab pos="800100" algn="l"/>
              </a:tabLst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&lt;/pitch&gt;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&lt;type&gt;half&lt;/type&gt;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&lt;stem&gt;up&lt;/stem&gt;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&lt;notations&gt;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&lt;slur type="start” number="1"/&gt;</a:t>
            </a:r>
          </a:p>
          <a:p>
            <a:pPr marL="0" lvl="2" indent="4572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&lt;tied type="start"/&gt;</a:t>
            </a:r>
          </a:p>
          <a:p>
            <a:pPr marL="0" lvl="1" indent="22860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&lt;/notations&gt;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&lt;/note&gt;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MEI (Music Encoding Initiativ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966">
              <a:spcBef>
                <a:spcPts val="1500"/>
              </a:spcBef>
              <a:defRPr sz="4292">
                <a:effectLst>
                  <a:outerShdw blurRad="93980" dist="56388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MEI (Music Encoding Initiative)</a:t>
            </a:r>
          </a:p>
        </p:txBody>
      </p:sp>
      <p:sp>
        <p:nvSpPr>
          <p:cNvPr id="86" name="&lt;measure&gt;…"/>
          <p:cNvSpPr txBox="1">
            <a:spLocks noGrp="1"/>
          </p:cNvSpPr>
          <p:nvPr>
            <p:ph type="body" idx="1"/>
          </p:nvPr>
        </p:nvSpPr>
        <p:spPr>
          <a:xfrm>
            <a:off x="338236" y="3047355"/>
            <a:ext cx="8688587" cy="3425478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0" indent="0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 &lt;measure&gt;</a:t>
            </a:r>
          </a:p>
          <a:p>
            <a:pPr marL="0" lvl="1" indent="333756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&lt;staff&gt;</a:t>
            </a:r>
          </a:p>
          <a:p>
            <a:pPr marL="0" lvl="2" indent="667512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&lt;layer&gt;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pname="e" oct="4" dur="4"/&gt;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&lt;beam&gt;</a:t>
            </a:r>
          </a:p>
          <a:p>
            <a:pPr marL="0" lvl="4" indent="1335024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pname="c" oct="4" dur="8"/&gt;</a:t>
            </a:r>
          </a:p>
          <a:p>
            <a:pPr marL="0" lvl="4" indent="1335024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&lt;note pname="c" oct="4" dur="8"/&gt;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&lt;/beam&gt;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&lt;rest dur="4"/&gt;</a:t>
            </a:r>
            <a:r>
              <a:t> </a:t>
            </a:r>
          </a:p>
          <a:p>
            <a:pPr marL="0" lvl="3" indent="1001268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&lt;rest dur="4"/&gt;</a:t>
            </a:r>
            <a:r>
              <a:t> </a:t>
            </a:r>
          </a:p>
          <a:p>
            <a:pPr marL="0" lvl="2" indent="667512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&lt;/layer</a:t>
            </a:r>
          </a:p>
          <a:p>
            <a:pPr marL="0" lvl="1" indent="333756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&lt;/staff&gt;</a:t>
            </a:r>
          </a:p>
          <a:p>
            <a:pPr marL="0" indent="0" defTabSz="667512">
              <a:spcBef>
                <a:spcPts val="0"/>
              </a:spcBef>
              <a:buClrTx/>
              <a:buSzTx/>
              <a:buNone/>
              <a:defRPr sz="1752">
                <a:latin typeface="+mn-lt"/>
                <a:ea typeface="+mn-ea"/>
                <a:cs typeface="+mn-cs"/>
                <a:sym typeface="Helvetica"/>
              </a:defRPr>
            </a:pPr>
            <a:r>
              <a:t>&lt;/measure&gt;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44600"/>
            <a:ext cx="5336268" cy="1492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nalytical (Humdrum /** ker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2181">
              <a:spcBef>
                <a:spcPts val="1600"/>
              </a:spcBef>
              <a:defRPr sz="4408">
                <a:effectLst>
                  <a:outerShdw blurRad="96520" dist="57912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Analytical (Humdrum /** kern)</a:t>
            </a:r>
          </a:p>
        </p:txBody>
      </p:sp>
      <p:sp>
        <p:nvSpPr>
          <p:cNvPr id="97" name="!! Fux: &quot;Gradus ad Parnassum”…"/>
          <p:cNvSpPr txBox="1"/>
          <p:nvPr/>
        </p:nvSpPr>
        <p:spPr>
          <a:xfrm>
            <a:off x="533400" y="2590800"/>
            <a:ext cx="4603750" cy="373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!! Fux: "Gradus ad Parnassum</a:t>
            </a:r>
            <a:r>
              <a:rPr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**kern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*M4/4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*k[]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=1-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2d/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4f/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4a/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=2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2b-/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2a/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==|!</a:t>
            </a:r>
            <a:endParaRPr>
              <a:latin typeface="+mj-lt"/>
              <a:ea typeface="+mj-ea"/>
              <a:cs typeface="+mj-cs"/>
              <a:sym typeface="Times"/>
            </a:endParaRPr>
          </a:p>
          <a:p>
            <a: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*-</a:t>
            </a:r>
          </a:p>
        </p:txBody>
      </p:sp>
      <p:pic>
        <p:nvPicPr>
          <p:cNvPr id="98" name="image4.png" descr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657600"/>
            <a:ext cx="66294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presents syntactic rather than orthographic (visual) information. Designed for analysis rather than printing."/>
          <p:cNvSpPr txBox="1">
            <a:spLocks noGrp="1"/>
          </p:cNvSpPr>
          <p:nvPr>
            <p:ph type="body" idx="1"/>
          </p:nvPr>
        </p:nvSpPr>
        <p:spPr>
          <a:xfrm>
            <a:off x="335160" y="-707827"/>
            <a:ext cx="8688587" cy="4750595"/>
          </a:xfrm>
          <a:prstGeom prst="rect">
            <a:avLst/>
          </a:prstGeom>
        </p:spPr>
        <p:txBody>
          <a:bodyPr/>
          <a:lstStyle/>
          <a:p>
            <a:pPr marL="342900" indent="-25400">
              <a:buSzTx/>
              <a:buNone/>
            </a:pPr>
            <a:r>
              <a:t>	Represents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syntactic</a:t>
            </a:r>
            <a:r>
              <a:t> rather than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orthographic </a:t>
            </a:r>
            <a:r>
              <a:t>(visual) information. Designed for analysis rather than printing.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erovioHumdrumView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7904">
              <a:spcBef>
                <a:spcPts val="1900"/>
              </a:spcBef>
              <a:defRPr sz="5336">
                <a:effectLst>
                  <a:outerShdw blurRad="116840" dist="70104" dir="318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VerovioHumdrumViewer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06" name="Screen Shot 2018-01-29 at 9.40.42 PM.png" descr="Screen Shot 2018-01-29 at 9.40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9" y="1270937"/>
            <a:ext cx="8919602" cy="519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eam">
  <a:themeElements>
    <a:clrScheme name="Stream">
      <a:dk1>
        <a:srgbClr val="000514"/>
      </a:dk1>
      <a:lt1>
        <a:srgbClr val="141414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978</Words>
  <Application>Microsoft Macintosh PowerPoint</Application>
  <PresentationFormat>On-screen Show (4:3)</PresentationFormat>
  <Paragraphs>196</Paragraphs>
  <Slides>18</Slides>
  <Notes>5</Notes>
  <HiddenSlides>0</HiddenSlides>
  <MMClips>13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Arvo</vt:lpstr>
      <vt:lpstr>Calibri</vt:lpstr>
      <vt:lpstr>Courier</vt:lpstr>
      <vt:lpstr>Courier New</vt:lpstr>
      <vt:lpstr>Gill Sans</vt:lpstr>
      <vt:lpstr>Helvetica</vt:lpstr>
      <vt:lpstr>Helvetica Neue</vt:lpstr>
      <vt:lpstr>Lucida Grande</vt:lpstr>
      <vt:lpstr>Palatino</vt:lpstr>
      <vt:lpstr>Times</vt:lpstr>
      <vt:lpstr>Wingdings</vt:lpstr>
      <vt:lpstr>Stream</vt:lpstr>
      <vt:lpstr>Symbolic Representations of Music</vt:lpstr>
      <vt:lpstr>Computer representation of music by application category</vt:lpstr>
      <vt:lpstr>Score-based Formats</vt:lpstr>
      <vt:lpstr>Examples</vt:lpstr>
      <vt:lpstr>HTML / XML</vt:lpstr>
      <vt:lpstr>Example of MusicXML</vt:lpstr>
      <vt:lpstr>MEI (Music Encoding Initiative)</vt:lpstr>
      <vt:lpstr>Analytical (Humdrum /** kern)</vt:lpstr>
      <vt:lpstr>VerovioHumdrumViewer</vt:lpstr>
      <vt:lpstr>Gesture / Performance</vt:lpstr>
      <vt:lpstr>Compositional</vt:lpstr>
      <vt:lpstr>Csound example</vt:lpstr>
      <vt:lpstr>Smoke example</vt:lpstr>
      <vt:lpstr>Nyquist example I Sequences</vt:lpstr>
      <vt:lpstr>Nyquist example II Transformation</vt:lpstr>
      <vt:lpstr>Descriptive / compression</vt:lpstr>
      <vt:lpstr>Music Representation by Humans</vt:lpstr>
      <vt:lpstr>Music Representation by Humans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Representations of Music</dc:title>
  <cp:lastModifiedBy>Ichiro Fujinaga, Prof.</cp:lastModifiedBy>
  <cp:revision>12</cp:revision>
  <dcterms:modified xsi:type="dcterms:W3CDTF">2020-02-11T02:37:06Z</dcterms:modified>
</cp:coreProperties>
</file>