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85" r:id="rId2"/>
  </p:sldMasterIdLst>
  <p:sldIdLst>
    <p:sldId id="257" r:id="rId3"/>
    <p:sldId id="454" r:id="rId4"/>
    <p:sldId id="433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5" r:id="rId14"/>
    <p:sldId id="446" r:id="rId15"/>
    <p:sldId id="447" r:id="rId16"/>
    <p:sldId id="449" r:id="rId17"/>
    <p:sldId id="450" r:id="rId18"/>
    <p:sldId id="459" r:id="rId19"/>
    <p:sldId id="460" r:id="rId20"/>
    <p:sldId id="457" r:id="rId21"/>
    <p:sldId id="458" r:id="rId22"/>
    <p:sldId id="452" r:id="rId23"/>
    <p:sldId id="455" r:id="rId24"/>
    <p:sldId id="451" r:id="rId25"/>
    <p:sldId id="45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111" autoAdjust="0"/>
    <p:restoredTop sz="97245" autoAdjust="0"/>
  </p:normalViewPr>
  <p:slideViewPr>
    <p:cSldViewPr snapToGrid="0" snapToObjects="1">
      <p:cViewPr varScale="1">
        <p:scale>
          <a:sx n="106" d="100"/>
          <a:sy n="106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3BC-5C4A-C549-A48C-508559E58279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1E9-C60C-2A41-A5AB-9C114B533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Click to edit Master text styles</a:t>
            </a:r>
          </a:p>
          <a:p>
            <a:pPr lvl="1" eaLnBrk="1" latinLnBrk="0" hangingPunct="1"/>
            <a:r>
              <a:rPr kumimoji="0" lang="de-DE" smtClean="0"/>
              <a:t>Second level</a:t>
            </a:r>
          </a:p>
          <a:p>
            <a:pPr lvl="2" eaLnBrk="1" latinLnBrk="0" hangingPunct="1"/>
            <a:r>
              <a:rPr kumimoji="0" lang="de-DE" smtClean="0"/>
              <a:t>Third level</a:t>
            </a:r>
          </a:p>
          <a:p>
            <a:pPr lvl="3" eaLnBrk="1" latinLnBrk="0" hangingPunct="1"/>
            <a:r>
              <a:rPr kumimoji="0" lang="de-DE" smtClean="0"/>
              <a:t>Fourth level</a:t>
            </a:r>
          </a:p>
          <a:p>
            <a:pPr lvl="4" eaLnBrk="1" latinLnBrk="0" hangingPunct="1"/>
            <a:r>
              <a:rPr kumimoji="0" lang="de-DE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11/3/14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de-D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11/3/14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audio" Target="file://localhost/Users/sax_dobbs/Desktop/SMT%20Workshop%202014_Schubert/88-112.mp3" TargetMode="Externa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1" Type="http://schemas.openxmlformats.org/officeDocument/2006/relationships/audio" Target="file://localhost/Users/sax_dobbs/Desktop/SMT%20Workshop%202014_Schubert/163-185.mp3" TargetMode="Externa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333" y="1269937"/>
            <a:ext cx="8181148" cy="1470025"/>
          </a:xfrm>
          <a:effectLst/>
        </p:spPr>
        <p:txBody>
          <a:bodyPr>
            <a:noAutofit/>
          </a:bodyPr>
          <a:lstStyle/>
          <a:p>
            <a:r>
              <a:rPr lang="en-US" sz="3600" dirty="0" smtClean="0"/>
              <a:t>Identifying Formal Junctures in </a:t>
            </a:r>
            <a:r>
              <a:rPr lang="en-US" sz="3300" dirty="0" smtClean="0">
                <a:solidFill>
                  <a:schemeClr val="tx1"/>
                </a:solidFill>
              </a:rPr>
              <a:t>Francesco </a:t>
            </a:r>
            <a:r>
              <a:rPr lang="en-US" sz="3300" dirty="0" err="1" smtClean="0">
                <a:solidFill>
                  <a:schemeClr val="tx1"/>
                </a:solidFill>
              </a:rPr>
              <a:t>da</a:t>
            </a:r>
            <a:r>
              <a:rPr lang="en-US" sz="3300" dirty="0" smtClean="0">
                <a:solidFill>
                  <a:schemeClr val="tx1"/>
                </a:solidFill>
              </a:rPr>
              <a:t> Milano’s </a:t>
            </a:r>
            <a:r>
              <a:rPr lang="en-US" sz="3300" i="1" dirty="0" smtClean="0">
                <a:solidFill>
                  <a:schemeClr val="tx1"/>
                </a:solidFill>
              </a:rPr>
              <a:t>Fantasia No. 55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9151"/>
            <a:ext cx="7772400" cy="22021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Benjamin Dobbs, University of North Texas</a:t>
            </a:r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2014 SMT Graduate Student Workshop: </a:t>
            </a:r>
          </a:p>
          <a:p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Renaissance Instrumental Music with Peter Schubert</a:t>
            </a:r>
          </a:p>
          <a:p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7 November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Formal Juncture #1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644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. 107-109</a:t>
            </a:r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107 ends one section</a:t>
            </a:r>
            <a:endParaRPr lang="en-US" dirty="0" smtClean="0"/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109 begins a new section</a:t>
            </a:r>
            <a:endParaRPr lang="en-US" dirty="0" smtClean="0"/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107-108 links the two </a:t>
            </a:r>
            <a:r>
              <a:rPr lang="en-US" dirty="0" smtClean="0"/>
              <a:t>sections</a:t>
            </a:r>
          </a:p>
          <a:p>
            <a:r>
              <a:rPr lang="en-US" dirty="0" smtClean="0"/>
              <a:t>Two authentic cadences</a:t>
            </a:r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100-101</a:t>
            </a:r>
            <a:endParaRPr lang="en-US" dirty="0" smtClean="0"/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106-</a:t>
            </a:r>
            <a:r>
              <a:rPr lang="en-US" dirty="0" smtClean="0"/>
              <a:t>107</a:t>
            </a:r>
          </a:p>
          <a:p>
            <a:r>
              <a:rPr lang="en-US" dirty="0" smtClean="0"/>
              <a:t>One evaded authentic cadence (M. 104-105)</a:t>
            </a:r>
          </a:p>
          <a:p>
            <a:r>
              <a:rPr lang="en-US" dirty="0" smtClean="0"/>
              <a:t>Textural shift: contrapuntal to scalar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x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646" t="8694" r="11703" b="51134"/>
              <a:stretch>
                <a:fillRect/>
              </a:stretch>
            </p:blipFill>
          </mc:Choice>
          <mc:Fallback>
            <p:blipFill>
              <a:blip r:embed="rId3"/>
              <a:srcRect l="12646" t="8694" r="11703" b="51134"/>
              <a:stretch>
                <a:fillRect/>
              </a:stretch>
            </p:blipFill>
          </mc:Fallback>
        </mc:AlternateContent>
        <p:spPr>
          <a:xfrm>
            <a:off x="-12829" y="277357"/>
            <a:ext cx="9144000" cy="6283852"/>
          </a:xfrm>
        </p:spPr>
      </p:pic>
      <p:sp>
        <p:nvSpPr>
          <p:cNvPr id="5" name="Right Bracket 4"/>
          <p:cNvSpPr/>
          <p:nvPr/>
        </p:nvSpPr>
        <p:spPr>
          <a:xfrm>
            <a:off x="4408764" y="3798183"/>
            <a:ext cx="203666" cy="2552093"/>
          </a:xfrm>
          <a:prstGeom prst="rightBracket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5498985" y="3810165"/>
            <a:ext cx="191686" cy="2552093"/>
          </a:xfrm>
          <a:prstGeom prst="leftBracket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35288" y="886643"/>
            <a:ext cx="1384928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645481" y="3973168"/>
            <a:ext cx="1384928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3810" y="3858093"/>
            <a:ext cx="790699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20000">
            <a:off x="8456613" y="3130660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20000">
            <a:off x="-992505" y="6146677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21480000">
            <a:off x="8999260" y="2927296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21480000">
            <a:off x="-992505" y="5974376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21420000">
            <a:off x="3953667" y="6139254"/>
            <a:ext cx="455097" cy="568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9800000">
            <a:off x="4248132" y="5946833"/>
            <a:ext cx="161808" cy="323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61598" y="5556003"/>
            <a:ext cx="633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   -   6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283711" y="3863961"/>
            <a:ext cx="961672" cy="243227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600000" flipV="1">
            <a:off x="2882117" y="5316356"/>
            <a:ext cx="149643" cy="8090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650081" y="5802224"/>
            <a:ext cx="226148" cy="21522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87297" y="5971176"/>
            <a:ext cx="858086" cy="21522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/>
          <p:cNvSpPr/>
          <p:nvPr/>
        </p:nvSpPr>
        <p:spPr>
          <a:xfrm rot="5400000">
            <a:off x="4575380" y="-4128582"/>
            <a:ext cx="151722" cy="9937954"/>
          </a:xfrm>
          <a:prstGeom prst="leftBracket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/>
          <p:cNvSpPr/>
          <p:nvPr/>
        </p:nvSpPr>
        <p:spPr>
          <a:xfrm rot="5400000">
            <a:off x="732665" y="-167067"/>
            <a:ext cx="151722" cy="7778777"/>
          </a:xfrm>
          <a:prstGeom prst="leftBracket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ket 25"/>
          <p:cNvSpPr/>
          <p:nvPr/>
        </p:nvSpPr>
        <p:spPr>
          <a:xfrm rot="5400000">
            <a:off x="9251455" y="-155084"/>
            <a:ext cx="151722" cy="7778777"/>
          </a:xfrm>
          <a:prstGeom prst="leftBracket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53825" y="4946795"/>
            <a:ext cx="633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</a:t>
            </a:r>
            <a:r>
              <a:rPr lang="en-US" sz="1000" dirty="0" smtClean="0"/>
              <a:t>   -   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Formal Juncture #1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6444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cadential</a:t>
            </a:r>
            <a:r>
              <a:rPr lang="en-US" dirty="0" smtClean="0"/>
              <a:t> complex is the entire passage from B. 97b to B. 107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x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646" t="8694" r="11703" b="51134"/>
              <a:stretch>
                <a:fillRect/>
              </a:stretch>
            </p:blipFill>
          </mc:Choice>
          <mc:Fallback>
            <p:blipFill>
              <a:blip r:embed="rId3"/>
              <a:srcRect l="12646" t="8694" r="11703" b="51134"/>
              <a:stretch>
                <a:fillRect/>
              </a:stretch>
            </p:blipFill>
          </mc:Fallback>
        </mc:AlternateContent>
        <p:spPr>
          <a:xfrm>
            <a:off x="-12829" y="277357"/>
            <a:ext cx="9144000" cy="6283852"/>
          </a:xfrm>
        </p:spPr>
      </p:pic>
      <p:sp>
        <p:nvSpPr>
          <p:cNvPr id="8" name="Rectangle 7"/>
          <p:cNvSpPr/>
          <p:nvPr/>
        </p:nvSpPr>
        <p:spPr>
          <a:xfrm>
            <a:off x="6649093" y="802772"/>
            <a:ext cx="2647656" cy="26239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95031" y="3937227"/>
            <a:ext cx="4843405" cy="26239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8-1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30713" y="3287713"/>
            <a:ext cx="282575" cy="282575"/>
          </a:xfrm>
          <a:prstGeom prst="rect">
            <a:avLst/>
          </a:prstGeom>
        </p:spPr>
      </p:pic>
      <p:pic>
        <p:nvPicPr>
          <p:cNvPr id="4" name="Content Placeholder 3" descr="Ex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12646" t="8694" r="11703" b="51134"/>
              <a:stretch>
                <a:fillRect/>
              </a:stretch>
            </p:blipFill>
          </mc:Choice>
          <mc:Fallback>
            <p:blipFill>
              <a:blip r:embed="rId5"/>
              <a:srcRect l="12646" t="8694" r="11703" b="51134"/>
              <a:stretch>
                <a:fillRect/>
              </a:stretch>
            </p:blipFill>
          </mc:Fallback>
        </mc:AlternateContent>
        <p:spPr>
          <a:xfrm>
            <a:off x="-12829" y="277357"/>
            <a:ext cx="9144000" cy="62838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49093" y="802772"/>
            <a:ext cx="2647656" cy="26239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95031" y="3937227"/>
            <a:ext cx="4843405" cy="26239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Formal Juncture #2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64441"/>
          </a:xfrm>
        </p:spPr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. 173-174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Ex 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1" r="-1820"/>
              <a:stretch>
                <a:fillRect/>
              </a:stretch>
            </p:blipFill>
          </mc:Choice>
          <mc:Fallback>
            <p:blipFill>
              <a:blip r:embed="rId3"/>
              <a:srcRect l="-181" r="-1820"/>
              <a:stretch>
                <a:fillRect/>
              </a:stretch>
            </p:blipFill>
          </mc:Fallback>
        </mc:AlternateContent>
        <p:spPr>
          <a:xfrm rot="60000">
            <a:off x="36378" y="764534"/>
            <a:ext cx="9107621" cy="5664100"/>
          </a:xfrm>
        </p:spPr>
      </p:pic>
      <p:sp>
        <p:nvSpPr>
          <p:cNvPr id="5" name="Right Bracket 4"/>
          <p:cNvSpPr/>
          <p:nvPr/>
        </p:nvSpPr>
        <p:spPr>
          <a:xfrm>
            <a:off x="616147" y="3918598"/>
            <a:ext cx="203666" cy="2552093"/>
          </a:xfrm>
          <a:prstGeom prst="rightBracket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961715" y="3930927"/>
            <a:ext cx="191686" cy="2552093"/>
          </a:xfrm>
          <a:prstGeom prst="leftBracket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Formal Juncture #2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64441"/>
          </a:xfrm>
        </p:spPr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. 173-174</a:t>
            </a:r>
          </a:p>
          <a:p>
            <a:r>
              <a:rPr lang="en-US" dirty="0" smtClean="0"/>
              <a:t>Two authentic cadences</a:t>
            </a:r>
          </a:p>
          <a:p>
            <a:pPr lvl="1"/>
            <a:r>
              <a:rPr lang="en-US" dirty="0" smtClean="0"/>
              <a:t>B. 170-171</a:t>
            </a:r>
          </a:p>
          <a:p>
            <a:pPr lvl="1"/>
            <a:r>
              <a:rPr lang="en-US" dirty="0" smtClean="0"/>
              <a:t>B. 173-174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Ex 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1" r="-1820"/>
              <a:stretch>
                <a:fillRect/>
              </a:stretch>
            </p:blipFill>
          </mc:Choice>
          <mc:Fallback>
            <p:blipFill>
              <a:blip r:embed="rId3"/>
              <a:srcRect l="-181" r="-1820"/>
              <a:stretch>
                <a:fillRect/>
              </a:stretch>
            </p:blipFill>
          </mc:Fallback>
        </mc:AlternateContent>
        <p:spPr>
          <a:xfrm rot="60000">
            <a:off x="36378" y="764534"/>
            <a:ext cx="9107621" cy="5664100"/>
          </a:xfrm>
        </p:spPr>
      </p:pic>
      <p:sp>
        <p:nvSpPr>
          <p:cNvPr id="5" name="Right Bracket 4"/>
          <p:cNvSpPr/>
          <p:nvPr/>
        </p:nvSpPr>
        <p:spPr>
          <a:xfrm>
            <a:off x="616147" y="3918598"/>
            <a:ext cx="203666" cy="2552093"/>
          </a:xfrm>
          <a:prstGeom prst="rightBracket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961715" y="3930927"/>
            <a:ext cx="191686" cy="2552093"/>
          </a:xfrm>
          <a:prstGeom prst="leftBracket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90671" y="916256"/>
            <a:ext cx="1384928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645481" y="3973168"/>
            <a:ext cx="1384928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51164" y="916256"/>
            <a:ext cx="1294735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52025" y="2899676"/>
            <a:ext cx="790950" cy="5683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20000">
            <a:off x="-992505" y="6097361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345292" y="2956506"/>
            <a:ext cx="497683" cy="5524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21480000">
            <a:off x="-992505" y="5937389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12814" y="2567152"/>
            <a:ext cx="633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   -    6</a:t>
            </a:r>
            <a:endParaRPr lang="en-US" sz="1000" dirty="0"/>
          </a:p>
        </p:txBody>
      </p:sp>
      <p:cxnSp>
        <p:nvCxnSpPr>
          <p:cNvPr id="34" name="Straight Arrow Connector 33"/>
          <p:cNvCxnSpPr/>
          <p:nvPr/>
        </p:nvCxnSpPr>
        <p:spPr>
          <a:xfrm rot="420000">
            <a:off x="6002705" y="3126050"/>
            <a:ext cx="79095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84658" y="2616468"/>
            <a:ext cx="633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</a:t>
            </a:r>
            <a:r>
              <a:rPr lang="en-US" sz="1000" dirty="0" smtClean="0"/>
              <a:t>    -    3</a:t>
            </a:r>
            <a:endParaRPr lang="en-US" sz="1000" dirty="0"/>
          </a:p>
        </p:txBody>
      </p:sp>
      <p:cxnSp>
        <p:nvCxnSpPr>
          <p:cNvPr id="40" name="Straight Arrow Connector 39"/>
          <p:cNvCxnSpPr/>
          <p:nvPr/>
        </p:nvCxnSpPr>
        <p:spPr>
          <a:xfrm rot="120000">
            <a:off x="8327881" y="3183702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21480000">
            <a:off x="8635544" y="2964284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Formal Juncture #2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64441"/>
          </a:xfrm>
        </p:spPr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. 173-174</a:t>
            </a:r>
          </a:p>
          <a:p>
            <a:r>
              <a:rPr lang="en-US" dirty="0" smtClean="0"/>
              <a:t>Two authentic cadences</a:t>
            </a:r>
          </a:p>
          <a:p>
            <a:pPr lvl="1"/>
            <a:r>
              <a:rPr lang="en-US" dirty="0" smtClean="0"/>
              <a:t>B. 170-171</a:t>
            </a:r>
          </a:p>
          <a:p>
            <a:pPr lvl="1"/>
            <a:r>
              <a:rPr lang="en-US" dirty="0" smtClean="0"/>
              <a:t>B. 173-174</a:t>
            </a:r>
          </a:p>
          <a:p>
            <a:r>
              <a:rPr lang="en-US" dirty="0" smtClean="0"/>
              <a:t>Textural shift: contrapuntal to homophonic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Articulating 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368129"/>
          </a:xfrm>
        </p:spPr>
        <p:txBody>
          <a:bodyPr>
            <a:normAutofit/>
          </a:bodyPr>
          <a:lstStyle/>
          <a:p>
            <a:r>
              <a:rPr lang="en-US" dirty="0" smtClean="0"/>
              <a:t>Shifts in texture</a:t>
            </a:r>
          </a:p>
          <a:p>
            <a:pPr lvl="1"/>
            <a:r>
              <a:rPr lang="en-US" dirty="0" smtClean="0"/>
              <a:t>Style (contrapuntal, scalar, homophonic)</a:t>
            </a:r>
          </a:p>
          <a:p>
            <a:pPr lvl="1"/>
            <a:r>
              <a:rPr lang="en-US" dirty="0" smtClean="0"/>
              <a:t>Number of voices</a:t>
            </a:r>
          </a:p>
          <a:p>
            <a:r>
              <a:rPr lang="en-US" dirty="0" err="1" smtClean="0"/>
              <a:t>Cadential</a:t>
            </a:r>
            <a:r>
              <a:rPr lang="en-US" dirty="0" smtClean="0"/>
              <a:t> structure</a:t>
            </a:r>
          </a:p>
          <a:p>
            <a:pPr lvl="1"/>
            <a:r>
              <a:rPr lang="en-US" dirty="0" smtClean="0"/>
              <a:t>Authentic: 6-8 motion</a:t>
            </a:r>
          </a:p>
          <a:p>
            <a:pPr lvl="1"/>
            <a:r>
              <a:rPr lang="en-US" dirty="0" smtClean="0"/>
              <a:t>Paired cadences</a:t>
            </a:r>
          </a:p>
          <a:p>
            <a:pPr lvl="1">
              <a:buNone/>
            </a:pPr>
            <a:endParaRPr lang="en-US" dirty="0" smtClean="0"/>
          </a:p>
          <a:p>
            <a:pPr marL="455613" lvl="1" indent="1588">
              <a:buNone/>
            </a:pPr>
            <a:r>
              <a:rPr lang="en-US" dirty="0" smtClean="0"/>
              <a:t>In this presentation, I examine two points at which texture and cadence combine to create strong formal junctures.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Ex 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1" r="-1820"/>
              <a:stretch>
                <a:fillRect/>
              </a:stretch>
            </p:blipFill>
          </mc:Choice>
          <mc:Fallback>
            <p:blipFill>
              <a:blip r:embed="rId3"/>
              <a:srcRect l="-181" r="-1820"/>
              <a:stretch>
                <a:fillRect/>
              </a:stretch>
            </p:blipFill>
          </mc:Fallback>
        </mc:AlternateContent>
        <p:spPr>
          <a:xfrm rot="60000">
            <a:off x="36378" y="764534"/>
            <a:ext cx="9107621" cy="5664100"/>
          </a:xfrm>
        </p:spPr>
      </p:pic>
      <p:sp>
        <p:nvSpPr>
          <p:cNvPr id="5" name="Right Bracket 4"/>
          <p:cNvSpPr/>
          <p:nvPr/>
        </p:nvSpPr>
        <p:spPr>
          <a:xfrm>
            <a:off x="616147" y="3918598"/>
            <a:ext cx="203666" cy="2552093"/>
          </a:xfrm>
          <a:prstGeom prst="rightBracket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961715" y="3930927"/>
            <a:ext cx="191686" cy="2552093"/>
          </a:xfrm>
          <a:prstGeom prst="leftBracket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90671" y="916256"/>
            <a:ext cx="1384928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645481" y="3973168"/>
            <a:ext cx="1384928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51164" y="916256"/>
            <a:ext cx="1294735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52025" y="2899676"/>
            <a:ext cx="790950" cy="5683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20000">
            <a:off x="-992505" y="6097361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345292" y="2956506"/>
            <a:ext cx="497683" cy="5524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21480000">
            <a:off x="-992505" y="5937389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12814" y="2567152"/>
            <a:ext cx="633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   -    6</a:t>
            </a:r>
            <a:endParaRPr lang="en-US" sz="1000" dirty="0"/>
          </a:p>
        </p:txBody>
      </p:sp>
      <p:sp>
        <p:nvSpPr>
          <p:cNvPr id="22" name="Left Bracket 21"/>
          <p:cNvSpPr/>
          <p:nvPr/>
        </p:nvSpPr>
        <p:spPr>
          <a:xfrm rot="5400000">
            <a:off x="4575380" y="-4128582"/>
            <a:ext cx="151722" cy="9937954"/>
          </a:xfrm>
          <a:prstGeom prst="leftBracket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/>
          <p:cNvSpPr/>
          <p:nvPr/>
        </p:nvSpPr>
        <p:spPr>
          <a:xfrm rot="5400000">
            <a:off x="-1154268" y="1818158"/>
            <a:ext cx="139740" cy="3820309"/>
          </a:xfrm>
          <a:prstGeom prst="leftBracket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ket 25"/>
          <p:cNvSpPr/>
          <p:nvPr/>
        </p:nvSpPr>
        <p:spPr>
          <a:xfrm rot="5400000">
            <a:off x="7013349" y="-2393190"/>
            <a:ext cx="151722" cy="12254990"/>
          </a:xfrm>
          <a:prstGeom prst="leftBracket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420000">
            <a:off x="6002705" y="3126050"/>
            <a:ext cx="79095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84658" y="2616468"/>
            <a:ext cx="633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</a:t>
            </a:r>
            <a:r>
              <a:rPr lang="en-US" sz="1000" dirty="0" smtClean="0"/>
              <a:t>    -    3</a:t>
            </a:r>
            <a:endParaRPr lang="en-US" sz="1000" dirty="0"/>
          </a:p>
        </p:txBody>
      </p:sp>
      <p:cxnSp>
        <p:nvCxnSpPr>
          <p:cNvPr id="40" name="Straight Arrow Connector 39"/>
          <p:cNvCxnSpPr/>
          <p:nvPr/>
        </p:nvCxnSpPr>
        <p:spPr>
          <a:xfrm rot="120000">
            <a:off x="8327881" y="3183702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21480000">
            <a:off x="8635544" y="2964284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Formal Juncture #2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6444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cadential</a:t>
            </a:r>
            <a:r>
              <a:rPr lang="en-US" dirty="0" smtClean="0"/>
              <a:t> complex is the entire passage from B. 168 to B. 174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Ex 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1" r="-1820"/>
              <a:stretch>
                <a:fillRect/>
              </a:stretch>
            </p:blipFill>
          </mc:Choice>
          <mc:Fallback>
            <p:blipFill>
              <a:blip r:embed="rId3"/>
              <a:srcRect l="-181" r="-1820"/>
              <a:stretch>
                <a:fillRect/>
              </a:stretch>
            </p:blipFill>
          </mc:Fallback>
        </mc:AlternateContent>
        <p:spPr>
          <a:xfrm rot="60000">
            <a:off x="36378" y="764534"/>
            <a:ext cx="9107621" cy="5664100"/>
          </a:xfrm>
        </p:spPr>
      </p:pic>
      <p:sp>
        <p:nvSpPr>
          <p:cNvPr id="24" name="Rectangle 23"/>
          <p:cNvSpPr/>
          <p:nvPr/>
        </p:nvSpPr>
        <p:spPr>
          <a:xfrm>
            <a:off x="4265003" y="802772"/>
            <a:ext cx="5031745" cy="26239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937812" y="3726295"/>
            <a:ext cx="1920200" cy="26239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163-18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30713" y="3287713"/>
            <a:ext cx="282575" cy="282575"/>
          </a:xfrm>
          <a:prstGeom prst="rect">
            <a:avLst/>
          </a:prstGeom>
        </p:spPr>
      </p:pic>
      <p:pic>
        <p:nvPicPr>
          <p:cNvPr id="29" name="Content Placeholder 28" descr="Ex 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-181" r="-1820"/>
              <a:stretch>
                <a:fillRect/>
              </a:stretch>
            </p:blipFill>
          </mc:Choice>
          <mc:Fallback>
            <p:blipFill>
              <a:blip r:embed="rId5"/>
              <a:srcRect l="-181" r="-1820"/>
              <a:stretch>
                <a:fillRect/>
              </a:stretch>
            </p:blipFill>
          </mc:Fallback>
        </mc:AlternateContent>
        <p:spPr>
          <a:xfrm rot="60000">
            <a:off x="36378" y="764534"/>
            <a:ext cx="9107621" cy="5664100"/>
          </a:xfrm>
        </p:spPr>
      </p:pic>
      <p:sp>
        <p:nvSpPr>
          <p:cNvPr id="24" name="Rectangle 23"/>
          <p:cNvSpPr/>
          <p:nvPr/>
        </p:nvSpPr>
        <p:spPr>
          <a:xfrm>
            <a:off x="4265003" y="802772"/>
            <a:ext cx="5031745" cy="26239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937812" y="3726295"/>
            <a:ext cx="1920200" cy="26239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368129"/>
          </a:xfrm>
        </p:spPr>
        <p:txBody>
          <a:bodyPr>
            <a:normAutofit/>
          </a:bodyPr>
          <a:lstStyle/>
          <a:p>
            <a:r>
              <a:rPr lang="en-US" dirty="0" err="1" smtClean="0"/>
              <a:t>Da</a:t>
            </a:r>
            <a:r>
              <a:rPr lang="en-US" dirty="0" smtClean="0"/>
              <a:t> Milano combines </a:t>
            </a:r>
            <a:r>
              <a:rPr lang="en-US" dirty="0" err="1" smtClean="0"/>
              <a:t>cadential</a:t>
            </a:r>
            <a:r>
              <a:rPr lang="en-US" dirty="0" smtClean="0"/>
              <a:t> complexes and </a:t>
            </a:r>
            <a:r>
              <a:rPr lang="en-US" smtClean="0"/>
              <a:t>textural shifts to </a:t>
            </a:r>
            <a:r>
              <a:rPr lang="en-US" dirty="0" smtClean="0"/>
              <a:t>create strong formal junctures.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Junctures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identify two strong formal junctures</a:t>
            </a:r>
          </a:p>
          <a:p>
            <a:pPr lvl="1"/>
            <a:r>
              <a:rPr lang="en-US" dirty="0" smtClean="0"/>
              <a:t>Shifts in texture</a:t>
            </a:r>
          </a:p>
          <a:p>
            <a:pPr lvl="1"/>
            <a:r>
              <a:rPr lang="en-US" dirty="0" smtClean="0"/>
              <a:t>Paired authentic cadences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Formal Juncture #1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. 107-109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. 107 ends one section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. 109 begins a new section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. 107-108 links the two sections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x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646" t="8694" r="11703" b="51134"/>
              <a:stretch>
                <a:fillRect/>
              </a:stretch>
            </p:blipFill>
          </mc:Choice>
          <mc:Fallback>
            <p:blipFill>
              <a:blip r:embed="rId3"/>
              <a:srcRect l="12646" t="8694" r="11703" b="51134"/>
              <a:stretch>
                <a:fillRect/>
              </a:stretch>
            </p:blipFill>
          </mc:Fallback>
        </mc:AlternateContent>
        <p:spPr>
          <a:xfrm>
            <a:off x="-12829" y="277357"/>
            <a:ext cx="9144000" cy="6283852"/>
          </a:xfrm>
        </p:spPr>
      </p:pic>
      <p:sp>
        <p:nvSpPr>
          <p:cNvPr id="5" name="Right Bracket 4"/>
          <p:cNvSpPr/>
          <p:nvPr/>
        </p:nvSpPr>
        <p:spPr>
          <a:xfrm>
            <a:off x="4408764" y="3858093"/>
            <a:ext cx="203666" cy="2552093"/>
          </a:xfrm>
          <a:prstGeom prst="rightBracket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5498985" y="3858093"/>
            <a:ext cx="191686" cy="2552093"/>
          </a:xfrm>
          <a:prstGeom prst="leftBracket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Formal Juncture #1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. 107-109</a:t>
            </a:r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107 ends one section</a:t>
            </a:r>
            <a:endParaRPr lang="en-US" dirty="0" smtClean="0"/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109 begins a new section</a:t>
            </a:r>
            <a:endParaRPr lang="en-US" dirty="0" smtClean="0"/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107-108 links the two </a:t>
            </a:r>
            <a:r>
              <a:rPr lang="en-US" dirty="0" smtClean="0"/>
              <a:t>sections</a:t>
            </a:r>
          </a:p>
          <a:p>
            <a:r>
              <a:rPr lang="en-US" dirty="0" smtClean="0"/>
              <a:t>Two authentic cadences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. 100-101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. 106-107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x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646" t="8694" r="11703" b="51134"/>
              <a:stretch>
                <a:fillRect/>
              </a:stretch>
            </p:blipFill>
          </mc:Choice>
          <mc:Fallback>
            <p:blipFill>
              <a:blip r:embed="rId3"/>
              <a:srcRect l="12646" t="8694" r="11703" b="51134"/>
              <a:stretch>
                <a:fillRect/>
              </a:stretch>
            </p:blipFill>
          </mc:Fallback>
        </mc:AlternateContent>
        <p:spPr>
          <a:xfrm>
            <a:off x="-12829" y="277357"/>
            <a:ext cx="9144000" cy="6283852"/>
          </a:xfrm>
        </p:spPr>
      </p:pic>
      <p:sp>
        <p:nvSpPr>
          <p:cNvPr id="5" name="Right Bracket 4"/>
          <p:cNvSpPr/>
          <p:nvPr/>
        </p:nvSpPr>
        <p:spPr>
          <a:xfrm>
            <a:off x="4408764" y="3798183"/>
            <a:ext cx="203666" cy="2552093"/>
          </a:xfrm>
          <a:prstGeom prst="rightBracket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5498985" y="3810165"/>
            <a:ext cx="191686" cy="2552093"/>
          </a:xfrm>
          <a:prstGeom prst="leftBracket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35288" y="886643"/>
            <a:ext cx="1384928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645481" y="3973168"/>
            <a:ext cx="1384928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3810" y="3858093"/>
            <a:ext cx="790699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20000">
            <a:off x="8456613" y="3130660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20000">
            <a:off x="-992505" y="6146677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21480000">
            <a:off x="8999260" y="2927296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21480000">
            <a:off x="-992505" y="5974376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21420000">
            <a:off x="3953667" y="6139254"/>
            <a:ext cx="455097" cy="568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9800000">
            <a:off x="4248132" y="5946833"/>
            <a:ext cx="161808" cy="323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61598" y="5556003"/>
            <a:ext cx="633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   -   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Formal Juncture #1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. 107-109</a:t>
            </a:r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107 ends one section</a:t>
            </a:r>
            <a:endParaRPr lang="en-US" dirty="0" smtClean="0"/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109 begins a new section</a:t>
            </a:r>
            <a:endParaRPr lang="en-US" dirty="0" smtClean="0"/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107-108 links the two </a:t>
            </a:r>
            <a:r>
              <a:rPr lang="en-US" dirty="0" smtClean="0"/>
              <a:t>sections</a:t>
            </a:r>
          </a:p>
          <a:p>
            <a:r>
              <a:rPr lang="en-US" dirty="0" smtClean="0"/>
              <a:t>Two authentic cadences</a:t>
            </a:r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100-101</a:t>
            </a:r>
            <a:endParaRPr lang="en-US" dirty="0" smtClean="0"/>
          </a:p>
          <a:p>
            <a:pPr lvl="1"/>
            <a:r>
              <a:rPr lang="en-US" dirty="0" smtClean="0"/>
              <a:t>B. </a:t>
            </a:r>
            <a:r>
              <a:rPr lang="en-US" dirty="0" smtClean="0"/>
              <a:t>106-</a:t>
            </a:r>
            <a:r>
              <a:rPr lang="en-US" dirty="0" smtClean="0"/>
              <a:t>107</a:t>
            </a:r>
          </a:p>
          <a:p>
            <a:r>
              <a:rPr lang="en-US" dirty="0" smtClean="0"/>
              <a:t>One evaded authentic cadence (M. 104-105)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x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646" t="8694" r="11703" b="51134"/>
              <a:stretch>
                <a:fillRect/>
              </a:stretch>
            </p:blipFill>
          </mc:Choice>
          <mc:Fallback>
            <p:blipFill>
              <a:blip r:embed="rId3"/>
              <a:srcRect l="12646" t="8694" r="11703" b="51134"/>
              <a:stretch>
                <a:fillRect/>
              </a:stretch>
            </p:blipFill>
          </mc:Fallback>
        </mc:AlternateContent>
        <p:spPr>
          <a:xfrm>
            <a:off x="-12829" y="277357"/>
            <a:ext cx="9144000" cy="6283852"/>
          </a:xfrm>
        </p:spPr>
      </p:pic>
      <p:sp>
        <p:nvSpPr>
          <p:cNvPr id="5" name="Right Bracket 4"/>
          <p:cNvSpPr/>
          <p:nvPr/>
        </p:nvSpPr>
        <p:spPr>
          <a:xfrm>
            <a:off x="4408764" y="3798183"/>
            <a:ext cx="203666" cy="2552093"/>
          </a:xfrm>
          <a:prstGeom prst="rightBracket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5498985" y="3810165"/>
            <a:ext cx="191686" cy="2552093"/>
          </a:xfrm>
          <a:prstGeom prst="leftBracket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35288" y="886643"/>
            <a:ext cx="1384928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645481" y="3973168"/>
            <a:ext cx="1384928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3810" y="3858093"/>
            <a:ext cx="790699" cy="2432275"/>
          </a:xfrm>
          <a:prstGeom prst="rect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20000">
            <a:off x="8456613" y="3130660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20000">
            <a:off x="-992505" y="6146677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21480000">
            <a:off x="8999260" y="2927296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21480000">
            <a:off x="-992505" y="5974376"/>
            <a:ext cx="158291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21420000">
            <a:off x="3953667" y="6139254"/>
            <a:ext cx="455097" cy="568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9800000">
            <a:off x="4248132" y="5946833"/>
            <a:ext cx="161808" cy="323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61598" y="5556003"/>
            <a:ext cx="633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   -   6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283711" y="3863961"/>
            <a:ext cx="961672" cy="243227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600000" flipV="1">
            <a:off x="2882117" y="5316356"/>
            <a:ext cx="149643" cy="8090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650081" y="5802224"/>
            <a:ext cx="226148" cy="21522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87297" y="5971176"/>
            <a:ext cx="858086" cy="21522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53825" y="4946795"/>
            <a:ext cx="633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</a:t>
            </a:r>
            <a:r>
              <a:rPr lang="en-US" sz="1000" dirty="0" smtClean="0"/>
              <a:t>   -   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2539</TotalTime>
  <Words>433</Words>
  <Application>Microsoft Macintosh PowerPoint</Application>
  <PresentationFormat>On-screen Show (4:3)</PresentationFormat>
  <Paragraphs>79</Paragraphs>
  <Slides>24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Apex</vt:lpstr>
      <vt:lpstr>Folio</vt:lpstr>
      <vt:lpstr>Identifying Formal Junctures in Francesco da Milano’s Fantasia No. 55</vt:lpstr>
      <vt:lpstr>Articulating Form</vt:lpstr>
      <vt:lpstr>Formal Junctures</vt:lpstr>
      <vt:lpstr>Strong Formal Juncture #1</vt:lpstr>
      <vt:lpstr>Slide 5</vt:lpstr>
      <vt:lpstr>Strong Formal Juncture #1</vt:lpstr>
      <vt:lpstr>Slide 7</vt:lpstr>
      <vt:lpstr>Strong Formal Juncture #1</vt:lpstr>
      <vt:lpstr>Slide 9</vt:lpstr>
      <vt:lpstr>Strong Formal Juncture #1</vt:lpstr>
      <vt:lpstr>Slide 11</vt:lpstr>
      <vt:lpstr>Strong Formal Juncture #1</vt:lpstr>
      <vt:lpstr>Slide 13</vt:lpstr>
      <vt:lpstr>Slide 14</vt:lpstr>
      <vt:lpstr>Strong Formal Juncture #2</vt:lpstr>
      <vt:lpstr>Slide 16</vt:lpstr>
      <vt:lpstr>Strong Formal Juncture #2</vt:lpstr>
      <vt:lpstr>Slide 18</vt:lpstr>
      <vt:lpstr>Strong Formal Juncture #2</vt:lpstr>
      <vt:lpstr>Slide 20</vt:lpstr>
      <vt:lpstr>Strong Formal Juncture #2</vt:lpstr>
      <vt:lpstr>Slide 22</vt:lpstr>
      <vt:lpstr>Slide 23</vt:lpstr>
      <vt:lpstr>In 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Origins of Musica poetica in the Sixteenth Century</dc:title>
  <dc:creator>Benjamin Dobbs</dc:creator>
  <cp:lastModifiedBy>Benjamin Dobbs</cp:lastModifiedBy>
  <cp:revision>69</cp:revision>
  <dcterms:created xsi:type="dcterms:W3CDTF">2014-11-03T17:48:45Z</dcterms:created>
  <dcterms:modified xsi:type="dcterms:W3CDTF">2014-11-04T03:28:51Z</dcterms:modified>
</cp:coreProperties>
</file>