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6" r:id="rId1"/>
  </p:sldMasterIdLst>
  <p:notesMasterIdLst>
    <p:notesMasterId r:id="rId54"/>
  </p:notesMasterIdLst>
  <p:handoutMasterIdLst>
    <p:handoutMasterId r:id="rId55"/>
  </p:handoutMasterIdLst>
  <p:sldIdLst>
    <p:sldId id="256" r:id="rId2"/>
    <p:sldId id="308" r:id="rId3"/>
    <p:sldId id="322" r:id="rId4"/>
    <p:sldId id="257" r:id="rId5"/>
    <p:sldId id="258" r:id="rId6"/>
    <p:sldId id="323" r:id="rId7"/>
    <p:sldId id="260" r:id="rId8"/>
    <p:sldId id="261" r:id="rId9"/>
    <p:sldId id="259" r:id="rId10"/>
    <p:sldId id="262" r:id="rId11"/>
    <p:sldId id="301" r:id="rId12"/>
    <p:sldId id="264" r:id="rId13"/>
    <p:sldId id="265" r:id="rId14"/>
    <p:sldId id="266" r:id="rId15"/>
    <p:sldId id="302" r:id="rId16"/>
    <p:sldId id="268" r:id="rId17"/>
    <p:sldId id="303" r:id="rId18"/>
    <p:sldId id="270" r:id="rId19"/>
    <p:sldId id="271" r:id="rId20"/>
    <p:sldId id="272" r:id="rId21"/>
    <p:sldId id="304" r:id="rId22"/>
    <p:sldId id="317" r:id="rId23"/>
    <p:sldId id="324" r:id="rId24"/>
    <p:sldId id="318" r:id="rId25"/>
    <p:sldId id="274" r:id="rId26"/>
    <p:sldId id="275" r:id="rId27"/>
    <p:sldId id="277" r:id="rId28"/>
    <p:sldId id="305" r:id="rId29"/>
    <p:sldId id="325" r:id="rId30"/>
    <p:sldId id="280" r:id="rId31"/>
    <p:sldId id="281" r:id="rId32"/>
    <p:sldId id="282" r:id="rId33"/>
    <p:sldId id="310" r:id="rId34"/>
    <p:sldId id="283" r:id="rId35"/>
    <p:sldId id="306" r:id="rId36"/>
    <p:sldId id="285" r:id="rId37"/>
    <p:sldId id="286" r:id="rId38"/>
    <p:sldId id="287" r:id="rId39"/>
    <p:sldId id="289" r:id="rId40"/>
    <p:sldId id="290" r:id="rId41"/>
    <p:sldId id="291" r:id="rId42"/>
    <p:sldId id="292" r:id="rId43"/>
    <p:sldId id="293" r:id="rId44"/>
    <p:sldId id="312" r:id="rId45"/>
    <p:sldId id="313" r:id="rId46"/>
    <p:sldId id="294" r:id="rId47"/>
    <p:sldId id="295" r:id="rId48"/>
    <p:sldId id="319" r:id="rId49"/>
    <p:sldId id="321" r:id="rId50"/>
    <p:sldId id="320" r:id="rId51"/>
    <p:sldId id="314" r:id="rId52"/>
    <p:sldId id="309" r:id="rId5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5817" autoAdjust="0"/>
    <p:restoredTop sz="70477" autoAdjust="0"/>
  </p:normalViewPr>
  <p:slideViewPr>
    <p:cSldViewPr snapToGrid="0" snapToObjects="1">
      <p:cViewPr varScale="1">
        <p:scale>
          <a:sx n="92" d="100"/>
          <a:sy n="92" d="100"/>
        </p:scale>
        <p:origin x="848"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56" d="100"/>
          <a:sy n="56" d="100"/>
        </p:scale>
        <p:origin x="-2886"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F1F5F29-C079-8B4C-8EB4-0073F3235A21}" type="datetimeFigureOut">
              <a:rPr lang="en-US" smtClean="0"/>
              <a:t>2/6/20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1DB3B98-6A6E-B640-A5C3-0806988FAE52}" type="slidenum">
              <a:rPr lang="en-US" smtClean="0"/>
              <a:t>‹#›</a:t>
            </a:fld>
            <a:endParaRPr lang="en-US"/>
          </a:p>
        </p:txBody>
      </p:sp>
    </p:spTree>
    <p:extLst>
      <p:ext uri="{BB962C8B-B14F-4D97-AF65-F5344CB8AC3E}">
        <p14:creationId xmlns:p14="http://schemas.microsoft.com/office/powerpoint/2010/main" val="5670105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4459E2-8FC2-BA4C-A686-2312F452CAA7}" type="datetimeFigureOut">
              <a:rPr lang="en-US" smtClean="0"/>
              <a:pPr/>
              <a:t>2/6/20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2ECC5B-83D8-2543-80E9-60C6717D986F}" type="slidenum">
              <a:rPr lang="en-US" smtClean="0"/>
              <a:pPr/>
              <a:t>‹#›</a:t>
            </a:fld>
            <a:endParaRPr lang="en-US"/>
          </a:p>
        </p:txBody>
      </p:sp>
    </p:spTree>
    <p:extLst>
      <p:ext uri="{BB962C8B-B14F-4D97-AF65-F5344CB8AC3E}">
        <p14:creationId xmlns:p14="http://schemas.microsoft.com/office/powerpoint/2010/main" val="11211922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D2ECC5B-83D8-2543-80E9-60C6717D986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N.B. “minimum masking” might be better considered “minimum interference” since literal masking is not required for the sensation of sensory dissonance,</a:t>
            </a:r>
            <a:r>
              <a:rPr lang="en-US" baseline="0" dirty="0"/>
              <a:t> and that is the sensation of concern in the practical application of this core principle.</a:t>
            </a:r>
            <a:endParaRPr lang="en-US" dirty="0"/>
          </a:p>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 We'll go through</a:t>
            </a:r>
            <a:r>
              <a:rPr lang="en-US" baseline="0" dirty="0"/>
              <a:t> these one by one. The left-most column lists the voice-leading rule. The middle column shows the underlying perceptual principle and the right-most column indicates whether the aim is perceptual integration into a single stream or segregation into separate streams.</a:t>
            </a:r>
            <a:endParaRPr lang="en-US" dirty="0"/>
          </a:p>
          <a:p>
            <a:r>
              <a:rPr lang="en-US" baseline="0" dirty="0"/>
              <a:t>• N.B. This is NOT a universal prescription for how to make good music!  IF an aesthetic goal of the music is to preserve the perceptual independence of multiple simultaneous melodies, THEN this is a list of rules that are likely to achieve this.  But music may have many different, even contradictory aesthetic goals.  The perceptual principles underlying these voice-leading rules may be universal (although even this is not known with certainty as there may be cross-cultural variance), but the way they are applied is highly contingent.</a:t>
            </a:r>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This rule can be considered</a:t>
            </a:r>
            <a:r>
              <a:rPr lang="en-US" baseline="0" dirty="0"/>
              <a:t> somewhat arbitrary, and might be better explained by the limitations of untrained, amateur vocal constraints, and pedagogical simplicity. Note that Huron provides no concrete explanation for this range, beyond: </a:t>
            </a:r>
          </a:p>
          <a:p>
            <a:r>
              <a:rPr lang="en-US" i="1" baseline="0" dirty="0"/>
              <a:t>“Notice that complex tones having a pitch weight greater than one unit on </a:t>
            </a:r>
            <a:r>
              <a:rPr lang="en-US" i="1" baseline="0" dirty="0" err="1"/>
              <a:t>Terhardt’s</a:t>
            </a:r>
            <a:r>
              <a:rPr lang="en-US" i="1" baseline="0" dirty="0"/>
              <a:t> scale range between about E2 and G5 (or about 80 to 800 Hz). Note that this range coincides very well with the range spanned by the bass and treble staves in Western music.”</a:t>
            </a:r>
            <a:r>
              <a:rPr lang="en-US" baseline="0" dirty="0"/>
              <a:t> (Page 9)</a:t>
            </a:r>
          </a:p>
          <a:p>
            <a:r>
              <a:rPr lang="en-US" baseline="0" dirty="0"/>
              <a:t>• Bach’s own use of low register in vocal music extends down to C2 (the most common delineator for the voice-type Basso </a:t>
            </a:r>
            <a:r>
              <a:rPr lang="en-US" baseline="0" dirty="0" err="1"/>
              <a:t>Profundo</a:t>
            </a:r>
            <a:r>
              <a:rPr lang="en-US" baseline="0" dirty="0"/>
              <a:t> </a:t>
            </a:r>
            <a:r>
              <a:rPr lang="mr-IN" baseline="0" dirty="0"/>
              <a:t>–</a:t>
            </a:r>
            <a:r>
              <a:rPr lang="en-US" baseline="0" dirty="0"/>
              <a:t> a </a:t>
            </a:r>
            <a:r>
              <a:rPr lang="en-US" baseline="0" dirty="0" err="1"/>
              <a:t>favourite</a:t>
            </a:r>
            <a:r>
              <a:rPr lang="en-US" baseline="0" dirty="0"/>
              <a:t> voice-type of opera lovers worldwide. C</a:t>
            </a:r>
            <a:r>
              <a:rPr lang="it-IT" baseline="0" dirty="0" err="1"/>
              <a:t>olouratura</a:t>
            </a:r>
            <a:r>
              <a:rPr lang="it-IT" baseline="0" dirty="0"/>
              <a:t> soprano voices </a:t>
            </a:r>
            <a:r>
              <a:rPr lang="it-IT" baseline="0" dirty="0" err="1"/>
              <a:t>regularly</a:t>
            </a:r>
            <a:r>
              <a:rPr lang="it-IT" baseline="0" dirty="0"/>
              <a:t> </a:t>
            </a:r>
            <a:r>
              <a:rPr lang="it-IT" baseline="0" dirty="0" err="1"/>
              <a:t>sing</a:t>
            </a:r>
            <a:r>
              <a:rPr lang="it-IT" baseline="0" dirty="0"/>
              <a:t> up to F6, and are </a:t>
            </a:r>
            <a:r>
              <a:rPr lang="it-IT" baseline="0" dirty="0" err="1"/>
              <a:t>extremely</a:t>
            </a:r>
            <a:r>
              <a:rPr lang="it-IT" baseline="0" dirty="0"/>
              <a:t> </a:t>
            </a:r>
            <a:r>
              <a:rPr lang="it-IT" baseline="0" dirty="0" err="1"/>
              <a:t>well-represented</a:t>
            </a:r>
            <a:r>
              <a:rPr lang="it-IT" baseline="0" dirty="0"/>
              <a:t> in music </a:t>
            </a:r>
            <a:r>
              <a:rPr lang="it-IT" baseline="0" dirty="0" err="1"/>
              <a:t>literature</a:t>
            </a:r>
            <a:r>
              <a:rPr lang="it-IT" baseline="0" dirty="0"/>
              <a:t> (i.e. </a:t>
            </a:r>
            <a:r>
              <a:rPr lang="it-IT" baseline="0" dirty="0" err="1"/>
              <a:t>they</a:t>
            </a:r>
            <a:r>
              <a:rPr lang="it-IT" baseline="0" dirty="0"/>
              <a:t> are </a:t>
            </a:r>
            <a:r>
              <a:rPr lang="it-IT" baseline="0" dirty="0" err="1"/>
              <a:t>perfectly</a:t>
            </a:r>
            <a:r>
              <a:rPr lang="it-IT" baseline="0" dirty="0"/>
              <a:t> </a:t>
            </a:r>
            <a:r>
              <a:rPr lang="it-IT" baseline="0" dirty="0" err="1"/>
              <a:t>perceived</a:t>
            </a:r>
            <a:r>
              <a:rPr lang="it-IT" baseline="0" dirty="0"/>
              <a:t>): </a:t>
            </a:r>
            <a:r>
              <a:rPr lang="it-IT" dirty="0" err="1"/>
              <a:t>https</a:t>
            </a:r>
            <a:r>
              <a:rPr lang="it-IT" dirty="0"/>
              <a:t>://</a:t>
            </a:r>
            <a:r>
              <a:rPr lang="it-IT" dirty="0" err="1"/>
              <a:t>en.wikipedia.org</a:t>
            </a:r>
            <a:r>
              <a:rPr lang="it-IT" dirty="0"/>
              <a:t>/</a:t>
            </a:r>
            <a:r>
              <a:rPr lang="it-IT" dirty="0" err="1"/>
              <a:t>wiki</a:t>
            </a:r>
            <a:r>
              <a:rPr lang="it-IT" dirty="0"/>
              <a:t>/</a:t>
            </a:r>
            <a:r>
              <a:rPr lang="it-IT" dirty="0" err="1"/>
              <a:t>Coloratura_soprano</a:t>
            </a:r>
            <a:endParaRPr lang="it-IT" dirty="0"/>
          </a:p>
          <a:p>
            <a:r>
              <a:rPr lang="it-IT" dirty="0"/>
              <a:t>• </a:t>
            </a:r>
            <a:r>
              <a:rPr lang="it-IT" dirty="0" err="1"/>
              <a:t>However</a:t>
            </a:r>
            <a:r>
              <a:rPr lang="it-IT" dirty="0"/>
              <a:t>, </a:t>
            </a:r>
            <a:r>
              <a:rPr lang="it-IT" dirty="0" err="1"/>
              <a:t>most</a:t>
            </a:r>
            <a:r>
              <a:rPr lang="it-IT" dirty="0"/>
              <a:t> </a:t>
            </a:r>
            <a:r>
              <a:rPr lang="it-IT" dirty="0" err="1"/>
              <a:t>melodic</a:t>
            </a:r>
            <a:r>
              <a:rPr lang="it-IT" dirty="0"/>
              <a:t> </a:t>
            </a:r>
            <a:r>
              <a:rPr lang="it-IT" dirty="0" err="1"/>
              <a:t>writing</a:t>
            </a:r>
            <a:r>
              <a:rPr lang="it-IT" dirty="0"/>
              <a:t> </a:t>
            </a:r>
            <a:r>
              <a:rPr lang="it-IT" dirty="0" err="1"/>
              <a:t>occurs</a:t>
            </a:r>
            <a:r>
              <a:rPr lang="it-IT" dirty="0"/>
              <a:t> in </a:t>
            </a:r>
            <a:r>
              <a:rPr lang="it-IT" dirty="0" err="1"/>
              <a:t>this</a:t>
            </a:r>
            <a:r>
              <a:rPr lang="it-IT" dirty="0"/>
              <a:t> </a:t>
            </a:r>
            <a:r>
              <a:rPr lang="it-IT" dirty="0" err="1"/>
              <a:t>range</a:t>
            </a:r>
            <a:r>
              <a:rPr lang="it-IT" dirty="0"/>
              <a:t>, </a:t>
            </a:r>
            <a:r>
              <a:rPr lang="it-IT" dirty="0" err="1"/>
              <a:t>which</a:t>
            </a:r>
            <a:r>
              <a:rPr lang="it-IT" dirty="0"/>
              <a:t> </a:t>
            </a:r>
            <a:r>
              <a:rPr lang="it-IT" dirty="0" err="1"/>
              <a:t>also</a:t>
            </a:r>
            <a:r>
              <a:rPr lang="it-IT" dirty="0"/>
              <a:t> </a:t>
            </a:r>
            <a:r>
              <a:rPr lang="it-IT" dirty="0" err="1"/>
              <a:t>has</a:t>
            </a:r>
            <a:r>
              <a:rPr lang="it-IT" dirty="0"/>
              <a:t> the </a:t>
            </a:r>
            <a:r>
              <a:rPr lang="it-IT" dirty="0" err="1"/>
              <a:t>highest</a:t>
            </a:r>
            <a:r>
              <a:rPr lang="it-IT" dirty="0"/>
              <a:t> </a:t>
            </a:r>
            <a:r>
              <a:rPr lang="it-IT" dirty="0" err="1"/>
              <a:t>degree</a:t>
            </a:r>
            <a:r>
              <a:rPr lang="it-IT" dirty="0"/>
              <a:t> of </a:t>
            </a:r>
            <a:r>
              <a:rPr lang="it-IT" dirty="0" err="1"/>
              <a:t>pitch</a:t>
            </a:r>
            <a:r>
              <a:rPr lang="it-IT" dirty="0"/>
              <a:t> </a:t>
            </a:r>
            <a:r>
              <a:rPr lang="it-IT" dirty="0" err="1"/>
              <a:t>salience</a:t>
            </a:r>
            <a:r>
              <a:rPr lang="it-IT" dirty="0"/>
              <a:t>.</a:t>
            </a:r>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mj-lt"/>
              </a:rPr>
              <a:t>• The</a:t>
            </a:r>
            <a:r>
              <a:rPr lang="en-US" baseline="0" dirty="0">
                <a:latin typeface="+mj-lt"/>
              </a:rPr>
              <a:t> rule of </a:t>
            </a:r>
            <a:r>
              <a:rPr lang="en-US" baseline="0" dirty="0" err="1">
                <a:latin typeface="+mj-lt"/>
              </a:rPr>
              <a:t>registral</a:t>
            </a:r>
            <a:r>
              <a:rPr lang="en-US" baseline="0" dirty="0">
                <a:latin typeface="+mj-lt"/>
              </a:rPr>
              <a:t> compass relates to the goal of clear auditory stream integration within each part. This rule can be linked to the “</a:t>
            </a:r>
            <a:r>
              <a:rPr lang="en-US" baseline="0" dirty="0" err="1">
                <a:latin typeface="+mj-lt"/>
              </a:rPr>
              <a:t>toneness</a:t>
            </a:r>
            <a:r>
              <a:rPr lang="en-US" baseline="0" dirty="0">
                <a:latin typeface="+mj-lt"/>
              </a:rPr>
              <a:t> principle”: ➤ s</a:t>
            </a:r>
            <a:r>
              <a:rPr lang="en-US" dirty="0">
                <a:latin typeface="+mj-lt"/>
              </a:rPr>
              <a:t>ounds that have unambiguous pitch evoke stronger auditory images.</a:t>
            </a:r>
            <a:r>
              <a:rPr lang="en-US" baseline="0" dirty="0">
                <a:latin typeface="+mj-lt"/>
              </a:rPr>
              <a:t> </a:t>
            </a:r>
          </a:p>
          <a:p>
            <a:r>
              <a:rPr lang="en-US" sz="1200" kern="1200" baseline="0" dirty="0">
                <a:solidFill>
                  <a:schemeClr val="tx1"/>
                </a:solidFill>
                <a:latin typeface="+mn-lt"/>
                <a:ea typeface="+mn-ea"/>
                <a:cs typeface="+mn-cs"/>
              </a:rPr>
              <a:t>➤ </a:t>
            </a:r>
            <a:r>
              <a:rPr lang="en-US" baseline="0" dirty="0">
                <a:latin typeface="+mj-lt"/>
              </a:rPr>
              <a:t>Therefore, </a:t>
            </a:r>
            <a:r>
              <a:rPr lang="en-US" baseline="0" dirty="0" err="1">
                <a:latin typeface="+mj-lt"/>
              </a:rPr>
              <a:t>t</a:t>
            </a:r>
            <a:r>
              <a:rPr lang="en-US" dirty="0" err="1">
                <a:latin typeface="+mj-lt"/>
              </a:rPr>
              <a:t>oneness</a:t>
            </a:r>
            <a:r>
              <a:rPr lang="en-US" dirty="0">
                <a:latin typeface="+mj-lt"/>
              </a:rPr>
              <a:t> </a:t>
            </a:r>
            <a:r>
              <a:rPr lang="en-US" baseline="0" dirty="0">
                <a:latin typeface="+mj-lt"/>
              </a:rPr>
              <a:t>relates to </a:t>
            </a:r>
            <a:r>
              <a:rPr lang="en-US" dirty="0">
                <a:latin typeface="+mj-lt"/>
              </a:rPr>
              <a:t>the clarity</a:t>
            </a:r>
            <a:r>
              <a:rPr lang="en-US" baseline="0" dirty="0">
                <a:latin typeface="+mj-lt"/>
              </a:rPr>
              <a:t> of pitch perceptions.</a:t>
            </a:r>
            <a:endParaRPr lang="en-US" dirty="0">
              <a:latin typeface="+mj-lt"/>
            </a:endParaRPr>
          </a:p>
          <a:p>
            <a:pPr marL="0" marR="0" indent="0" algn="just" defTabSz="914400" rtl="0" eaLnBrk="0" fontAlgn="base" latinLnBrk="0" hangingPunct="0">
              <a:lnSpc>
                <a:spcPct val="100000"/>
              </a:lnSpc>
              <a:spcBef>
                <a:spcPct val="30000"/>
              </a:spcBef>
              <a:spcAft>
                <a:spcPct val="0"/>
              </a:spcAft>
              <a:buClrTx/>
              <a:buSzTx/>
              <a:buFontTx/>
              <a:buNone/>
              <a:tabLst/>
              <a:defRPr/>
            </a:pPr>
            <a:r>
              <a:rPr lang="en-US" dirty="0">
                <a:latin typeface="+mj-lt"/>
              </a:rPr>
              <a:t>• Auditory</a:t>
            </a:r>
            <a:r>
              <a:rPr lang="en-US" baseline="0" dirty="0">
                <a:latin typeface="+mj-lt"/>
              </a:rPr>
              <a:t> image: the subjective experience of a singular sonic entity or acoustic object. An image is linked to the sound’s source or acoustic origin. </a:t>
            </a:r>
            <a:r>
              <a:rPr lang="en-US" dirty="0">
                <a:latin typeface="+mj-lt"/>
              </a:rPr>
              <a:t>Pitched sounds are easier to identify as independent sound sources</a:t>
            </a:r>
            <a:r>
              <a:rPr lang="en-US" baseline="0" dirty="0">
                <a:latin typeface="+mj-lt"/>
              </a:rPr>
              <a:t> since p</a:t>
            </a:r>
            <a:r>
              <a:rPr lang="en-US" dirty="0">
                <a:latin typeface="+mj-lt"/>
              </a:rPr>
              <a:t>itch is a construct associated with a collection of partials likely to have been produced by a single physical source that vibrates periodically. </a:t>
            </a:r>
          </a:p>
          <a:p>
            <a:pPr marL="0" marR="0" indent="0" algn="just" defTabSz="914400" rtl="0" eaLnBrk="0" fontAlgn="base" latinLnBrk="0" hangingPunct="0">
              <a:lnSpc>
                <a:spcPct val="100000"/>
              </a:lnSpc>
              <a:spcBef>
                <a:spcPct val="30000"/>
              </a:spcBef>
              <a:spcAft>
                <a:spcPct val="0"/>
              </a:spcAft>
              <a:buClrTx/>
              <a:buSzTx/>
              <a:buFontTx/>
              <a:buNone/>
              <a:tabLst/>
              <a:defRPr/>
            </a:pPr>
            <a:endParaRPr lang="en-US" dirty="0">
              <a:latin typeface="Arial Unicode MS" pitchFamily="-106" charset="0"/>
            </a:endParaRPr>
          </a:p>
          <a:p>
            <a:pPr algn="just" defTabSz="864931" eaLnBrk="0" fontAlgn="base" hangingPunct="0">
              <a:spcBef>
                <a:spcPct val="30000"/>
              </a:spcBef>
              <a:spcAft>
                <a:spcPct val="0"/>
              </a:spcAft>
              <a:defRPr/>
            </a:pPr>
            <a:endParaRPr lang="en-US" dirty="0">
              <a:latin typeface="Arial Unicode MS" pitchFamily="-106" charset="0"/>
            </a:endParaRPr>
          </a:p>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en-US" dirty="0">
                <a:latin typeface="+mj-lt"/>
              </a:rPr>
              <a:t>• </a:t>
            </a:r>
            <a:r>
              <a:rPr lang="en-US" dirty="0" err="1">
                <a:latin typeface="+mj-lt"/>
              </a:rPr>
              <a:t>Terhardt</a:t>
            </a:r>
            <a:r>
              <a:rPr lang="en-US" dirty="0">
                <a:latin typeface="+mj-lt"/>
              </a:rPr>
              <a:t> et</a:t>
            </a:r>
            <a:r>
              <a:rPr lang="en-US" baseline="0" dirty="0">
                <a:latin typeface="+mj-lt"/>
              </a:rPr>
              <a:t> al (1982) devised a model of pitch weight, which depends both on spectral components and the “virtual pitch” (the fundamental of the complex tone). </a:t>
            </a:r>
            <a:r>
              <a:rPr lang="en-US" dirty="0">
                <a:latin typeface="+mj-lt"/>
              </a:rPr>
              <a:t>Maximum pitch weight is an index of the pitch’s clarity.</a:t>
            </a:r>
            <a:r>
              <a:rPr lang="en-US" baseline="0" dirty="0">
                <a:latin typeface="+mj-lt"/>
              </a:rPr>
              <a:t> </a:t>
            </a:r>
            <a:r>
              <a:rPr lang="en-US" dirty="0">
                <a:latin typeface="+mj-lt"/>
              </a:rPr>
              <a:t>The strength or clarity of pitch perception varies with frequency. Pitches evoked by complex tones show the greatest “pitch weight” in a region around 300 Hz </a:t>
            </a:r>
            <a:r>
              <a:rPr lang="en-US" sz="1200" kern="1200" baseline="0" dirty="0">
                <a:solidFill>
                  <a:schemeClr val="tx1"/>
                </a:solidFill>
                <a:latin typeface="+mn-lt"/>
                <a:ea typeface="+mn-ea"/>
                <a:cs typeface="+mn-cs"/>
              </a:rPr>
              <a:t>➤ </a:t>
            </a:r>
            <a:r>
              <a:rPr lang="en-US" dirty="0">
                <a:latin typeface="+mj-lt"/>
              </a:rPr>
              <a:t> (D4 immediately above middle C on the piano). 80 to 800 Hz is the</a:t>
            </a:r>
            <a:r>
              <a:rPr lang="en-US" baseline="0" dirty="0">
                <a:latin typeface="+mj-lt"/>
              </a:rPr>
              <a:t> region of maximum virtual pitch weight. </a:t>
            </a:r>
            <a:r>
              <a:rPr lang="en-US" dirty="0">
                <a:latin typeface="+mj-lt"/>
              </a:rPr>
              <a:t>In a large sample of Western and non-Western instrumental music, it was found that the average pitch lies near D#4, very close to the maximum pitch weight region. </a:t>
            </a:r>
          </a:p>
          <a:p>
            <a:pPr marL="0" marR="0" indent="0" algn="just"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 </a:t>
            </a:r>
            <a:r>
              <a:rPr lang="en-US" dirty="0">
                <a:latin typeface="+mj-lt"/>
              </a:rPr>
              <a:t>Note that the horizontal</a:t>
            </a:r>
            <a:r>
              <a:rPr lang="en-US" baseline="0" dirty="0">
                <a:latin typeface="+mj-lt"/>
              </a:rPr>
              <a:t> bracket encompassing pitches with maximum weights greater than 1 corresponds to the range of the treble and bass clefs in music notation (F2 to G5) as shown in slide 12.</a:t>
            </a:r>
            <a:endParaRPr lang="en-US" dirty="0">
              <a:latin typeface="+mj-lt"/>
            </a:endParaRPr>
          </a:p>
        </p:txBody>
      </p:sp>
      <p:sp>
        <p:nvSpPr>
          <p:cNvPr id="4" name="Slide Number Placeholder 3"/>
          <p:cNvSpPr>
            <a:spLocks noGrp="1"/>
          </p:cNvSpPr>
          <p:nvPr>
            <p:ph type="sldNum" sz="quarter" idx="10"/>
          </p:nvPr>
        </p:nvSpPr>
        <p:spPr/>
        <p:txBody>
          <a:bodyPr/>
          <a:lstStyle/>
          <a:p>
            <a:fld id="{3B49D8DA-407C-4E74-B377-C44F82C345F5}"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Unicode MS" pitchFamily="-106" charset="0"/>
              </a:rPr>
              <a:t>• Most instruments in the Western orchestra are either blown or bowed, producing sounds that can be relatively long-lasting. Even pitched percussion instruments exhibit this tendency to extend the resonant durations of the sounds produced.</a:t>
            </a:r>
          </a:p>
          <a:p>
            <a:r>
              <a:rPr lang="en-US" dirty="0">
                <a:latin typeface="Arial Unicode MS" pitchFamily="-106" charset="0"/>
              </a:rPr>
              <a:t>• Overlapping resonances are avoided in order to maintain the illusion of a single continuous auditory stream. This is achieved for instance by using dampers on the piano.</a:t>
            </a:r>
          </a:p>
          <a:p>
            <a:r>
              <a:rPr lang="en-US" dirty="0">
                <a:latin typeface="Arial Unicode MS" pitchFamily="-106" charset="0"/>
              </a:rPr>
              <a:t>• Brief sounds (percussion instruments) are more often reserved for non-melodic tasks.</a:t>
            </a:r>
            <a:r>
              <a:rPr lang="en-US" baseline="0" dirty="0">
                <a:latin typeface="Arial Unicode MS" pitchFamily="-106" charset="0"/>
              </a:rPr>
              <a:t> </a:t>
            </a:r>
            <a:r>
              <a:rPr lang="en-US" dirty="0"/>
              <a:t>Following</a:t>
            </a:r>
            <a:r>
              <a:rPr lang="en-US" baseline="0" dirty="0"/>
              <a:t> these principles, one can maintain the illusion of a single continuous acoustic activity.</a:t>
            </a:r>
          </a:p>
        </p:txBody>
      </p:sp>
      <p:sp>
        <p:nvSpPr>
          <p:cNvPr id="4" name="Slide Number Placeholder 3"/>
          <p:cNvSpPr>
            <a:spLocks noGrp="1"/>
          </p:cNvSpPr>
          <p:nvPr>
            <p:ph type="sldNum" sz="quarter" idx="10"/>
          </p:nvPr>
        </p:nvSpPr>
        <p:spPr/>
        <p:txBody>
          <a:bodyPr/>
          <a:lstStyle/>
          <a:p>
            <a:fld id="{3B49D8DA-407C-4E74-B377-C44F82C345F5}"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The order of voices from highest to lowest is soprano, alto, tenor,</a:t>
            </a:r>
            <a:r>
              <a:rPr lang="en-US" baseline="0" dirty="0"/>
              <a:t> and bass. This rule applies only to the top three voices: wider intervals are permitted between the tenor and the bass.</a:t>
            </a:r>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algn="just" defTabSz="864931" eaLnBrk="0" fontAlgn="base" hangingPunct="0">
              <a:spcBef>
                <a:spcPct val="30000"/>
              </a:spcBef>
              <a:spcAft>
                <a:spcPct val="0"/>
              </a:spcAft>
              <a:defRPr/>
            </a:pPr>
            <a:r>
              <a:rPr lang="en-US" dirty="0"/>
              <a:t>• The rule of chord spacing is related to the goal of clear auditory stream segregation between parts</a:t>
            </a:r>
            <a:r>
              <a:rPr lang="en-US" baseline="0" dirty="0"/>
              <a:t> and is explained by the minimum masking (or interference) principle: t</a:t>
            </a:r>
            <a:r>
              <a:rPr lang="en-US" dirty="0"/>
              <a:t>o minimize auditory interference within some vertical sonority, approximately equivalent amounts of spectral energy should fall within each critical band.</a:t>
            </a:r>
            <a:r>
              <a:rPr lang="en-US" baseline="0" dirty="0"/>
              <a:t> </a:t>
            </a:r>
          </a:p>
          <a:p>
            <a:pPr marL="0" lvl="1" algn="just" defTabSz="864931" eaLnBrk="0" fontAlgn="base" hangingPunct="0">
              <a:spcBef>
                <a:spcPct val="30000"/>
              </a:spcBef>
              <a:spcAft>
                <a:spcPct val="0"/>
              </a:spcAft>
              <a:defRPr/>
            </a:pPr>
            <a:r>
              <a:rPr lang="en-US" baseline="0" dirty="0">
                <a:latin typeface="Arial Unicode MS" pitchFamily="-106" charset="0"/>
              </a:rPr>
              <a:t>• </a:t>
            </a:r>
            <a:r>
              <a:rPr lang="en-US" dirty="0">
                <a:latin typeface="Arial Unicode MS" pitchFamily="-106" charset="0"/>
              </a:rPr>
              <a:t>A critical</a:t>
            </a:r>
            <a:r>
              <a:rPr lang="en-US" baseline="0" dirty="0">
                <a:latin typeface="Arial Unicode MS" pitchFamily="-106" charset="0"/>
              </a:rPr>
              <a:t> band represents 1 mm on the basilar membrane. It represents frequency domain regions of roughly equivalent or proportional behavior (Fletcher 1940). </a:t>
            </a:r>
          </a:p>
          <a:p>
            <a:pPr marL="0" lvl="1" algn="just" defTabSz="864931" eaLnBrk="0" fontAlgn="base" hangingPunct="0">
              <a:spcBef>
                <a:spcPct val="30000"/>
              </a:spcBef>
              <a:spcAft>
                <a:spcPct val="0"/>
              </a:spcAft>
              <a:defRPr/>
            </a:pPr>
            <a:r>
              <a:rPr lang="en-US" baseline="0" dirty="0">
                <a:latin typeface="Arial Unicode MS" pitchFamily="-106" charset="0"/>
              </a:rPr>
              <a:t>• Spectral components that lie within a critical band of each other cause: 1) mutual masking which reduces the capacity of the auditory system to resolve or apprehend all of the sounds present, and 2) interactions between frequency components that are responsible for beats and roughness, which are related to sensory dissonance perception. </a:t>
            </a:r>
          </a:p>
          <a:p>
            <a:pPr marL="0" lvl="1" algn="just" defTabSz="864931" eaLnBrk="0" fontAlgn="base" hangingPunct="0">
              <a:spcBef>
                <a:spcPct val="30000"/>
              </a:spcBef>
              <a:spcAft>
                <a:spcPct val="0"/>
              </a:spcAft>
              <a:defRPr/>
            </a:pPr>
            <a:r>
              <a:rPr lang="en-US" baseline="0" dirty="0">
                <a:latin typeface="Arial Unicode MS" pitchFamily="-106" charset="0"/>
              </a:rPr>
              <a:t>• </a:t>
            </a:r>
            <a:r>
              <a:rPr lang="en-US" dirty="0"/>
              <a:t>As shown in</a:t>
            </a:r>
            <a:r>
              <a:rPr lang="en-US" baseline="0" dirty="0"/>
              <a:t> the figure, t</a:t>
            </a:r>
            <a:r>
              <a:rPr lang="en-US" dirty="0"/>
              <a:t>he width (frequency range) of the critical band decreases with increasing log frequency.</a:t>
            </a:r>
            <a:r>
              <a:rPr lang="en-US" baseline="0" dirty="0"/>
              <a:t> (Between linear/log scale below 400 Hz, and then nearly log above this point).</a:t>
            </a:r>
          </a:p>
          <a:p>
            <a:pPr marL="0" lvl="1" algn="just" defTabSz="864931" eaLnBrk="0" fontAlgn="base" hangingPunct="0">
              <a:spcBef>
                <a:spcPct val="30000"/>
              </a:spcBef>
              <a:spcAft>
                <a:spcPct val="0"/>
              </a:spcAft>
              <a:defRPr/>
            </a:pPr>
            <a:endParaRPr lang="en-US" baseline="0" dirty="0"/>
          </a:p>
          <a:p>
            <a:pPr marL="0" lvl="1" algn="just" defTabSz="864931" eaLnBrk="0" fontAlgn="base" hangingPunct="0">
              <a:spcBef>
                <a:spcPct val="30000"/>
              </a:spcBef>
              <a:spcAft>
                <a:spcPct val="0"/>
              </a:spcAft>
              <a:defRPr/>
            </a:pPr>
            <a:endParaRPr lang="en-US" baseline="0" dirty="0"/>
          </a:p>
          <a:p>
            <a:pPr marL="0" lvl="1" algn="just" defTabSz="864931" eaLnBrk="0" fontAlgn="base" hangingPunct="0">
              <a:spcBef>
                <a:spcPct val="30000"/>
              </a:spcBef>
              <a:spcAft>
                <a:spcPct val="0"/>
              </a:spcAft>
              <a:defRPr/>
            </a:pPr>
            <a:endParaRPr lang="en-US" dirty="0"/>
          </a:p>
          <a:p>
            <a:endParaRPr lang="en-US" dirty="0">
              <a:latin typeface="Arial Unicode MS" pitchFamily="-106" charset="0"/>
            </a:endParaRPr>
          </a:p>
          <a:p>
            <a:endParaRPr lang="en-US" dirty="0"/>
          </a:p>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 We’re getting heavier into music theory today than we have so far in this</a:t>
            </a:r>
            <a:r>
              <a:rPr lang="en-US" baseline="0" dirty="0"/>
              <a:t> course, so if there’s anything you don’t understand, please stop me and ask questions!</a:t>
            </a:r>
            <a:endParaRPr lang="en-US" dirty="0"/>
          </a:p>
          <a:p>
            <a:endParaRPr lang="en-US" dirty="0"/>
          </a:p>
        </p:txBody>
      </p:sp>
      <p:sp>
        <p:nvSpPr>
          <p:cNvPr id="4" name="Slide Number Placeholder 3"/>
          <p:cNvSpPr>
            <a:spLocks noGrp="1"/>
          </p:cNvSpPr>
          <p:nvPr>
            <p:ph type="sldNum" sz="quarter" idx="10"/>
          </p:nvPr>
        </p:nvSpPr>
        <p:spPr/>
        <p:txBody>
          <a:bodyPr/>
          <a:lstStyle/>
          <a:p>
            <a:fld id="{21A0242D-8BA4-CC4F-AD14-A1FC4ED17724}"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en-US" dirty="0">
                <a:latin typeface="Arial Unicode MS" charset="0"/>
              </a:rPr>
              <a:t>• Pitch separation between the lower notes of a chord becomes wider when the chord is placed in a lower register. This is consistent with the hypothesis that composers seek to maintain equivalent amounts of sensory dissonance throughout the span of a chord and/or that they seek to reduce mutual masking between notes of a chord. </a:t>
            </a:r>
            <a:r>
              <a:rPr lang="en-US" dirty="0">
                <a:latin typeface="Arial Unicode MS" pitchFamily="-106" charset="0"/>
              </a:rPr>
              <a:t>This figure is based</a:t>
            </a:r>
            <a:r>
              <a:rPr lang="en-US" baseline="0" dirty="0">
                <a:latin typeface="Arial Unicode MS" pitchFamily="-106" charset="0"/>
              </a:rPr>
              <a:t> on over </a:t>
            </a:r>
            <a:r>
              <a:rPr lang="en-US" dirty="0">
                <a:latin typeface="Arial Unicode MS" pitchFamily="-106" charset="0"/>
              </a:rPr>
              <a:t>10,000 four-note sonorities extracted from Haydn string quartets and Bach keyboard</a:t>
            </a:r>
            <a:r>
              <a:rPr lang="en-US" baseline="0" dirty="0">
                <a:latin typeface="Arial Unicode MS" pitchFamily="-106" charset="0"/>
              </a:rPr>
              <a:t> works. For each bass pitch plotted, the higher 3 voices represent the average. [So they shouldn't be read as actual chords used by these composers!]</a:t>
            </a:r>
          </a:p>
          <a:p>
            <a:pPr marL="0" marR="0" lvl="0" indent="0" algn="just" defTabSz="914400" rtl="0" eaLnBrk="0" fontAlgn="base" latinLnBrk="0" hangingPunct="0">
              <a:lnSpc>
                <a:spcPct val="100000"/>
              </a:lnSpc>
              <a:spcBef>
                <a:spcPct val="30000"/>
              </a:spcBef>
              <a:spcAft>
                <a:spcPct val="0"/>
              </a:spcAft>
              <a:buClrTx/>
              <a:buSzTx/>
              <a:buFontTx/>
              <a:buNone/>
              <a:tabLst/>
              <a:defRPr/>
            </a:pPr>
            <a:r>
              <a:rPr lang="en-US" baseline="0" dirty="0">
                <a:latin typeface="Arial Unicode MS" pitchFamily="-106" charset="0"/>
              </a:rPr>
              <a:t>• N.B. It was previously thought that common-practice chord spacing mirrored the harmonic series, whose intervals are wide at the bottom and gradually narrow as the harmonic rank ascends.  That would explain a great many chords but not those whose bass notes are in the middle register or higher, in which the distribution of intervals does not follow the same pattern.</a:t>
            </a:r>
            <a:endParaRPr lang="en-US" dirty="0">
              <a:latin typeface="Arial Unicode MS" charset="0"/>
            </a:endParaRPr>
          </a:p>
          <a:p>
            <a:pPr marL="0" marR="0" indent="0" algn="just" defTabSz="914400" rtl="0" eaLnBrk="0" fontAlgn="base" latinLnBrk="0" hangingPunct="0">
              <a:lnSpc>
                <a:spcPct val="100000"/>
              </a:lnSpc>
              <a:spcBef>
                <a:spcPct val="30000"/>
              </a:spcBef>
              <a:spcAft>
                <a:spcPct val="0"/>
              </a:spcAft>
              <a:buClrTx/>
              <a:buSzTx/>
              <a:buFontTx/>
              <a:buNone/>
              <a:tabLst/>
              <a:defRPr/>
            </a:pPr>
            <a:endParaRPr lang="en-US" dirty="0">
              <a:latin typeface="Arial Unicode MS" charset="0"/>
            </a:endParaRPr>
          </a:p>
        </p:txBody>
      </p:sp>
      <p:sp>
        <p:nvSpPr>
          <p:cNvPr id="4" name="Slide Number Placeholder 3"/>
          <p:cNvSpPr>
            <a:spLocks noGrp="1"/>
          </p:cNvSpPr>
          <p:nvPr>
            <p:ph type="sldNum" sz="quarter" idx="10"/>
          </p:nvPr>
        </p:nvSpPr>
        <p:spPr/>
        <p:txBody>
          <a:bodyPr/>
          <a:lstStyle/>
          <a:p>
            <a:fld id="{3B49D8DA-407C-4E74-B377-C44F82C345F5}"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2ECC5B-83D8-2543-80E9-60C6717D986F}" type="slidenum">
              <a:rPr lang="en-US" smtClean="0"/>
              <a:pPr/>
              <a:t>22</a:t>
            </a:fld>
            <a:endParaRPr lang="en-US"/>
          </a:p>
        </p:txBody>
      </p:sp>
    </p:spTree>
    <p:extLst>
      <p:ext uri="{BB962C8B-B14F-4D97-AF65-F5344CB8AC3E}">
        <p14:creationId xmlns:p14="http://schemas.microsoft.com/office/powerpoint/2010/main" val="31156023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r>
              <a:rPr lang="en-CA" dirty="0">
                <a:latin typeface="Arial Unicode MS" pitchFamily="-106" charset="0"/>
              </a:rPr>
              <a:t>• These images show the combined spectral components of three musical intervals: the octave, the perfect fifth, and the major third. </a:t>
            </a:r>
          </a:p>
          <a:p>
            <a:pPr>
              <a:spcBef>
                <a:spcPct val="0"/>
              </a:spcBef>
            </a:pPr>
            <a:r>
              <a:rPr lang="en-CA" dirty="0">
                <a:latin typeface="Arial Unicode MS" pitchFamily="-106" charset="0"/>
              </a:rPr>
              <a:t>• The notes of the octave and the perfect fifth share several partials (shown by the circles).</a:t>
            </a:r>
            <a:r>
              <a:rPr lang="en-CA" baseline="0" dirty="0">
                <a:latin typeface="Arial Unicode MS" pitchFamily="-106" charset="0"/>
              </a:rPr>
              <a:t> Indeed there is perfect coincidence between the partials of Tone 2 and the even-numbered partials of Tone 1 for the Octave. </a:t>
            </a:r>
          </a:p>
          <a:p>
            <a:pPr>
              <a:spcBef>
                <a:spcPct val="0"/>
              </a:spcBef>
            </a:pPr>
            <a:r>
              <a:rPr lang="en-CA" baseline="0" dirty="0">
                <a:latin typeface="Arial Unicode MS" pitchFamily="-106" charset="0"/>
              </a:rPr>
              <a:t>• To the contrary,</a:t>
            </a:r>
            <a:r>
              <a:rPr lang="en-CA" dirty="0">
                <a:latin typeface="Arial Unicode MS" pitchFamily="-106" charset="0"/>
              </a:rPr>
              <a:t> the notes of the major third share few coincident</a:t>
            </a:r>
            <a:r>
              <a:rPr lang="en-CA" baseline="0" dirty="0">
                <a:latin typeface="Arial Unicode MS" pitchFamily="-106" charset="0"/>
              </a:rPr>
              <a:t> partials and are thus less likely to fuse</a:t>
            </a:r>
            <a:r>
              <a:rPr lang="en-CA" dirty="0">
                <a:latin typeface="Arial Unicode MS" pitchFamily="-106" charset="0"/>
              </a:rPr>
              <a:t>.</a:t>
            </a:r>
          </a:p>
        </p:txBody>
      </p:sp>
      <p:sp>
        <p:nvSpPr>
          <p:cNvPr id="4" name="Slide Number Placeholder 3"/>
          <p:cNvSpPr>
            <a:spLocks noGrp="1"/>
          </p:cNvSpPr>
          <p:nvPr>
            <p:ph type="sldNum" sz="quarter" idx="10"/>
          </p:nvPr>
        </p:nvSpPr>
        <p:spPr/>
        <p:txBody>
          <a:bodyPr/>
          <a:lstStyle/>
          <a:p>
            <a:fld id="{3B49D8DA-407C-4E74-B377-C44F82C345F5}" type="slidenum">
              <a:rPr lang="en-US" smtClean="0"/>
              <a:pPr/>
              <a:t>23</a:t>
            </a:fld>
            <a:endParaRPr lang="en-US"/>
          </a:p>
        </p:txBody>
      </p:sp>
    </p:spTree>
    <p:extLst>
      <p:ext uri="{BB962C8B-B14F-4D97-AF65-F5344CB8AC3E}">
        <p14:creationId xmlns:p14="http://schemas.microsoft.com/office/powerpoint/2010/main" val="4093750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The same vertical sonority can be consonant in one context</a:t>
            </a:r>
            <a:r>
              <a:rPr lang="en-US" baseline="0" dirty="0"/>
              <a:t> (it does not require resolution) but dissonant in another (it does require resolution).  </a:t>
            </a:r>
          </a:p>
          <a:p>
            <a:r>
              <a:rPr lang="en-US" baseline="0" dirty="0"/>
              <a:t>• For example, in Medieval organum, parallel fourths were the norm and were considered consonant, but in Renaissance music, a fourth above the bass was considered dissonant, and was usually resolved to a third in a suspension figure.</a:t>
            </a:r>
          </a:p>
          <a:p>
            <a:endParaRPr lang="en-US" dirty="0"/>
          </a:p>
        </p:txBody>
      </p:sp>
      <p:sp>
        <p:nvSpPr>
          <p:cNvPr id="4" name="Slide Number Placeholder 3"/>
          <p:cNvSpPr>
            <a:spLocks noGrp="1"/>
          </p:cNvSpPr>
          <p:nvPr>
            <p:ph type="sldNum" sz="quarter" idx="10"/>
          </p:nvPr>
        </p:nvSpPr>
        <p:spPr/>
        <p:txBody>
          <a:bodyPr/>
          <a:lstStyle/>
          <a:p>
            <a:fld id="{0D2ECC5B-83D8-2543-80E9-60C6717D986F}" type="slidenum">
              <a:rPr lang="en-US" smtClean="0"/>
              <a:pPr/>
              <a:t>24</a:t>
            </a:fld>
            <a:endParaRPr lang="en-US"/>
          </a:p>
        </p:txBody>
      </p:sp>
    </p:spTree>
    <p:extLst>
      <p:ext uri="{BB962C8B-B14F-4D97-AF65-F5344CB8AC3E}">
        <p14:creationId xmlns:p14="http://schemas.microsoft.com/office/powerpoint/2010/main" val="33247858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en-US" dirty="0">
                <a:latin typeface="Arial Unicode MS" pitchFamily="-106" charset="0"/>
              </a:rPr>
              <a:t>• The rule of avoiding unisons</a:t>
            </a:r>
            <a:r>
              <a:rPr lang="en-US" baseline="0" dirty="0">
                <a:latin typeface="Arial Unicode MS" pitchFamily="-106" charset="0"/>
              </a:rPr>
              <a:t> is related to the goal of clear auditory stream segregation. </a:t>
            </a:r>
          </a:p>
          <a:p>
            <a:pPr marL="0" marR="0" indent="0" algn="just" defTabSz="914400" rtl="0" eaLnBrk="0" fontAlgn="base" latinLnBrk="0" hangingPunct="0">
              <a:lnSpc>
                <a:spcPct val="100000"/>
              </a:lnSpc>
              <a:spcBef>
                <a:spcPct val="30000"/>
              </a:spcBef>
              <a:spcAft>
                <a:spcPct val="0"/>
              </a:spcAft>
              <a:buClrTx/>
              <a:buSzTx/>
              <a:buFontTx/>
              <a:buNone/>
              <a:tabLst/>
              <a:defRPr/>
            </a:pPr>
            <a:r>
              <a:rPr lang="en-US" baseline="0" dirty="0">
                <a:latin typeface="Arial Unicode MS" pitchFamily="-106" charset="0"/>
              </a:rPr>
              <a:t>• This can be explained by the tonal fusion principle: </a:t>
            </a:r>
            <a:r>
              <a:rPr lang="en-US" baseline="0" dirty="0">
                <a:latin typeface="Arial Unicode MS" pitchFamily="34" charset="-128"/>
              </a:rPr>
              <a:t>t</a:t>
            </a:r>
            <a:r>
              <a:rPr lang="en-US" dirty="0"/>
              <a:t>he perceptual independence of concurrent tones is weakened when their pitch relations promote tonal fusion. </a:t>
            </a:r>
            <a:r>
              <a:rPr lang="en-US" dirty="0">
                <a:latin typeface="Arial Unicode MS" pitchFamily="-106" charset="0"/>
              </a:rPr>
              <a:t>Tonal fusion is the tendency of concurrent tones to be cohere into a single sound image.</a:t>
            </a:r>
            <a:r>
              <a:rPr lang="en-US" baseline="0" dirty="0">
                <a:latin typeface="Arial Unicode MS" pitchFamily="-106" charset="0"/>
              </a:rPr>
              <a:t> </a:t>
            </a:r>
          </a:p>
          <a:p>
            <a:pPr marL="0" marR="0" indent="0" algn="just" defTabSz="914400" rtl="0" eaLnBrk="0" fontAlgn="base" latinLnBrk="0" hangingPunct="0">
              <a:lnSpc>
                <a:spcPct val="100000"/>
              </a:lnSpc>
              <a:spcBef>
                <a:spcPct val="30000"/>
              </a:spcBef>
              <a:spcAft>
                <a:spcPct val="0"/>
              </a:spcAft>
              <a:buClrTx/>
              <a:buSzTx/>
              <a:buFontTx/>
              <a:buNone/>
              <a:tabLst/>
              <a:defRPr/>
            </a:pPr>
            <a:r>
              <a:rPr lang="en-US" baseline="0" dirty="0">
                <a:latin typeface="Arial Unicode MS" pitchFamily="-106" charset="0"/>
              </a:rPr>
              <a:t>• </a:t>
            </a:r>
            <a:r>
              <a:rPr lang="en-US" dirty="0">
                <a:latin typeface="Arial Unicode MS" pitchFamily="-106" charset="0"/>
              </a:rPr>
              <a:t>Perfect consonances (unison, octave, fifth) tend to evoke tonal fusion much more strongly than imperfect consonances (sixths and thirds), since their combined spectral content is identical or similar. </a:t>
            </a:r>
          </a:p>
          <a:p>
            <a:pPr marL="0" marR="0" indent="0" algn="just" defTabSz="914400" rtl="0" eaLnBrk="0" fontAlgn="base" latinLnBrk="0" hangingPunct="0">
              <a:lnSpc>
                <a:spcPct val="100000"/>
              </a:lnSpc>
              <a:spcBef>
                <a:spcPct val="30000"/>
              </a:spcBef>
              <a:spcAft>
                <a:spcPct val="0"/>
              </a:spcAft>
              <a:buClrTx/>
              <a:buSzTx/>
              <a:buFontTx/>
              <a:buNone/>
              <a:tabLst/>
              <a:defRPr/>
            </a:pPr>
            <a:r>
              <a:rPr lang="en-US" dirty="0">
                <a:latin typeface="Arial Unicode MS" pitchFamily="-106" charset="0"/>
              </a:rPr>
              <a:t>• </a:t>
            </a:r>
            <a:r>
              <a:rPr lang="en-CA" dirty="0"/>
              <a:t>Concurrent tones are more apt to be fused together if their spectral content conforms to a single hypothetical harmonic series (distinction between </a:t>
            </a:r>
            <a:r>
              <a:rPr lang="en-CA" dirty="0">
                <a:solidFill>
                  <a:srgbClr val="FFFF00"/>
                </a:solidFill>
              </a:rPr>
              <a:t>perfect</a:t>
            </a:r>
            <a:r>
              <a:rPr lang="en-CA" dirty="0"/>
              <a:t> and </a:t>
            </a:r>
            <a:r>
              <a:rPr lang="en-CA" dirty="0">
                <a:solidFill>
                  <a:srgbClr val="FFFF00"/>
                </a:solidFill>
              </a:rPr>
              <a:t>imperfect</a:t>
            </a:r>
            <a:r>
              <a:rPr lang="en-CA" dirty="0"/>
              <a:t> consonances).</a:t>
            </a:r>
            <a:r>
              <a:rPr lang="en-CA" baseline="0" dirty="0"/>
              <a:t> </a:t>
            </a:r>
          </a:p>
          <a:p>
            <a:pPr marL="0" marR="0" indent="0" algn="just" defTabSz="914400" rtl="0" eaLnBrk="0" fontAlgn="base" latinLnBrk="0" hangingPunct="0">
              <a:lnSpc>
                <a:spcPct val="100000"/>
              </a:lnSpc>
              <a:spcBef>
                <a:spcPct val="30000"/>
              </a:spcBef>
              <a:spcAft>
                <a:spcPct val="0"/>
              </a:spcAft>
              <a:buClrTx/>
              <a:buSzTx/>
              <a:buFontTx/>
              <a:buNone/>
              <a:tabLst/>
              <a:defRPr/>
            </a:pPr>
            <a:r>
              <a:rPr lang="en-CA" baseline="0" dirty="0"/>
              <a:t>• </a:t>
            </a:r>
            <a:r>
              <a:rPr lang="en-CA" dirty="0"/>
              <a:t>If the goal of voice-leading is to maintain a percept of two or more distinct parts, then fusion between concurrent tones pertaining to different parts should be avoided.</a:t>
            </a:r>
          </a:p>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a:t>• In his contrapuntal music, J.S. Bach sought to avoid both tonal fusion and sensory dissonance.</a:t>
            </a:r>
            <a:r>
              <a:rPr lang="en-CA" baseline="0" dirty="0"/>
              <a:t> </a:t>
            </a:r>
          </a:p>
          <a:p>
            <a:r>
              <a:rPr lang="en-CA" baseline="0" dirty="0">
                <a:latin typeface="Arial Unicode MS" pitchFamily="-106" charset="0"/>
              </a:rPr>
              <a:t>• </a:t>
            </a:r>
            <a:r>
              <a:rPr lang="en-US" dirty="0">
                <a:latin typeface="Arial Unicode MS" pitchFamily="-106" charset="0"/>
              </a:rPr>
              <a:t>The bars in this figure show the interval frequency derived from Bach’s 3-part Sinfonias. The solid line</a:t>
            </a:r>
            <a:r>
              <a:rPr lang="en-US" baseline="0" dirty="0">
                <a:latin typeface="Arial Unicode MS" pitchFamily="-106" charset="0"/>
              </a:rPr>
              <a:t> indicates the </a:t>
            </a:r>
            <a:r>
              <a:rPr lang="en-US" dirty="0">
                <a:latin typeface="Arial Unicode MS" pitchFamily="-106" charset="0"/>
              </a:rPr>
              <a:t>aggregate consonance values for musical intervals from perceptual experiments.</a:t>
            </a:r>
          </a:p>
          <a:p>
            <a:r>
              <a:rPr lang="en-US" dirty="0">
                <a:latin typeface="Arial Unicode MS" charset="0"/>
              </a:rPr>
              <a:t>• There is a high correlation between the degree of sensory consonance and the interval frequency, except for intervals that exhibit a high degree of tonal fusion (unison, octave, and fifth to a lesser extent, shown with circles). </a:t>
            </a:r>
          </a:p>
          <a:p>
            <a:r>
              <a:rPr lang="en-US" dirty="0">
                <a:latin typeface="Arial Unicode MS" charset="0"/>
              </a:rPr>
              <a:t>• In summary, Bach avoids both intervals that cause sensory dissonance and intervals that </a:t>
            </a:r>
            <a:r>
              <a:rPr lang="en-US" dirty="0" err="1">
                <a:latin typeface="Arial Unicode MS" charset="0"/>
              </a:rPr>
              <a:t>favour</a:t>
            </a:r>
            <a:r>
              <a:rPr lang="en-US" dirty="0">
                <a:latin typeface="Arial Unicode MS" charset="0"/>
              </a:rPr>
              <a:t> tonal fusion. Imperfect consonances (thirds and sixths, shown</a:t>
            </a:r>
            <a:r>
              <a:rPr lang="en-US" baseline="0" dirty="0">
                <a:latin typeface="Arial Unicode MS" charset="0"/>
              </a:rPr>
              <a:t> with boxes</a:t>
            </a:r>
            <a:r>
              <a:rPr lang="en-US" dirty="0">
                <a:latin typeface="Arial Unicode MS" charset="0"/>
              </a:rPr>
              <a:t>) are thus </a:t>
            </a:r>
            <a:r>
              <a:rPr lang="en-US" dirty="0" err="1">
                <a:latin typeface="Arial Unicode MS" charset="0"/>
              </a:rPr>
              <a:t>favoured</a:t>
            </a:r>
            <a:r>
              <a:rPr lang="en-US" dirty="0">
                <a:latin typeface="Arial Unicode MS" charset="0"/>
              </a:rPr>
              <a:t> in this style.</a:t>
            </a:r>
          </a:p>
          <a:p>
            <a:pPr algn="just" defTabSz="864931" eaLnBrk="0" fontAlgn="base" hangingPunct="0">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29</a:t>
            </a:fld>
            <a:endParaRPr lang="en-US"/>
          </a:p>
        </p:txBody>
      </p:sp>
    </p:spTree>
    <p:extLst>
      <p:ext uri="{BB962C8B-B14F-4D97-AF65-F5344CB8AC3E}">
        <p14:creationId xmlns:p14="http://schemas.microsoft.com/office/powerpoint/2010/main" val="2104330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1A0242D-8BA4-CC4F-AD14-A1FC4ED17724}" type="slidenum">
              <a:rPr lang="en-US" smtClean="0"/>
              <a:pPr/>
              <a:t>3</a:t>
            </a:fld>
            <a:endParaRPr lang="en-US"/>
          </a:p>
        </p:txBody>
      </p:sp>
    </p:spTree>
    <p:extLst>
      <p:ext uri="{BB962C8B-B14F-4D97-AF65-F5344CB8AC3E}">
        <p14:creationId xmlns:p14="http://schemas.microsoft.com/office/powerpoint/2010/main" val="28235436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algn="just" defTabSz="864931" eaLnBrk="0" fontAlgn="base" hangingPunct="0">
              <a:spcBef>
                <a:spcPct val="30000"/>
              </a:spcBef>
              <a:spcAft>
                <a:spcPct val="0"/>
              </a:spcAft>
              <a:defRPr/>
            </a:pPr>
            <a:r>
              <a:rPr lang="en-US" dirty="0">
                <a:latin typeface="Arial Unicode MS" charset="0"/>
              </a:rPr>
              <a:t>• These</a:t>
            </a:r>
            <a:r>
              <a:rPr lang="en-US" baseline="0" dirty="0">
                <a:latin typeface="Arial Unicode MS" charset="0"/>
              </a:rPr>
              <a:t> voice-leading rules are related to both auditory stream integration and segregation. </a:t>
            </a:r>
          </a:p>
          <a:p>
            <a:pPr marL="0" lvl="1" algn="just" defTabSz="864931" eaLnBrk="0" fontAlgn="base" hangingPunct="0">
              <a:spcBef>
                <a:spcPct val="30000"/>
              </a:spcBef>
              <a:spcAft>
                <a:spcPct val="0"/>
              </a:spcAft>
              <a:defRPr/>
            </a:pPr>
            <a:r>
              <a:rPr lang="en-US" baseline="0" dirty="0">
                <a:latin typeface="Arial Unicode MS" charset="0"/>
              </a:rPr>
              <a:t>• The pitch proximity principle states that </a:t>
            </a:r>
            <a:r>
              <a:rPr lang="en-US" baseline="0" dirty="0">
                <a:latin typeface="Arial Unicode MS" pitchFamily="34" charset="-128"/>
              </a:rPr>
              <a:t>t</a:t>
            </a:r>
            <a:r>
              <a:rPr lang="en-US" dirty="0"/>
              <a:t>he coherence of an auditory stream is maintained by close pitch proximity in successive tones within the stream. </a:t>
            </a:r>
          </a:p>
          <a:p>
            <a:pPr marL="0" lvl="1" algn="just" defTabSz="864931" eaLnBrk="0" fontAlgn="base" hangingPunct="0">
              <a:spcBef>
                <a:spcPct val="30000"/>
              </a:spcBef>
              <a:spcAft>
                <a:spcPct val="0"/>
              </a:spcAft>
              <a:defRPr/>
            </a:pPr>
            <a:r>
              <a:rPr lang="en-US" dirty="0">
                <a:latin typeface="Arial Unicode MS" charset="0"/>
              </a:rPr>
              <a:t>• This graph, which presents the results of</a:t>
            </a:r>
            <a:r>
              <a:rPr lang="en-US" baseline="0" dirty="0">
                <a:latin typeface="Arial Unicode MS" charset="0"/>
              </a:rPr>
              <a:t> van </a:t>
            </a:r>
            <a:r>
              <a:rPr lang="en-US" baseline="0" dirty="0" err="1">
                <a:latin typeface="Arial Unicode MS" charset="0"/>
              </a:rPr>
              <a:t>Noorden’s</a:t>
            </a:r>
            <a:r>
              <a:rPr lang="en-US" baseline="0" dirty="0">
                <a:latin typeface="Arial Unicode MS" charset="0"/>
              </a:rPr>
              <a:t> experiments, </a:t>
            </a:r>
            <a:r>
              <a:rPr lang="en-US" dirty="0">
                <a:latin typeface="Arial Unicode MS" charset="0"/>
              </a:rPr>
              <a:t>represents the influence of interval size (pitch separation on vertical axis) and the effect of tempo (inter-onset time on horizontal axis) on the perception of auditory stream integration or segregation. </a:t>
            </a:r>
          </a:p>
          <a:p>
            <a:pPr marL="0" lvl="1" algn="just" defTabSz="864931" eaLnBrk="0" fontAlgn="base" hangingPunct="0">
              <a:spcBef>
                <a:spcPct val="30000"/>
              </a:spcBef>
              <a:spcAft>
                <a:spcPct val="0"/>
              </a:spcAft>
              <a:defRPr/>
            </a:pPr>
            <a:r>
              <a:rPr lang="en-US" dirty="0">
                <a:latin typeface="Arial Unicode MS" charset="0"/>
              </a:rPr>
              <a:t>• In region 1 (</a:t>
            </a:r>
            <a:r>
              <a:rPr lang="en-US" baseline="0" dirty="0">
                <a:latin typeface="Arial Unicode MS" charset="0"/>
              </a:rPr>
              <a:t>the pitches have close proximity)</a:t>
            </a:r>
            <a:r>
              <a:rPr lang="en-US" dirty="0">
                <a:latin typeface="Arial Unicode MS" charset="0"/>
              </a:rPr>
              <a:t>, the listener hears only one stream. </a:t>
            </a:r>
          </a:p>
          <a:p>
            <a:pPr marL="0" lvl="1" algn="just" defTabSz="864931" eaLnBrk="0" fontAlgn="base" hangingPunct="0">
              <a:spcBef>
                <a:spcPct val="30000"/>
              </a:spcBef>
              <a:spcAft>
                <a:spcPct val="0"/>
              </a:spcAft>
              <a:defRPr/>
            </a:pPr>
            <a:r>
              <a:rPr lang="en-US" dirty="0">
                <a:latin typeface="Arial Unicode MS" charset="0"/>
              </a:rPr>
              <a:t>• In region 2 (pitch intervals are large and tempo is fast), the listener hears two streams.</a:t>
            </a:r>
          </a:p>
        </p:txBody>
      </p:sp>
      <p:sp>
        <p:nvSpPr>
          <p:cNvPr id="4" name="Slide Number Placeholder 3"/>
          <p:cNvSpPr>
            <a:spLocks noGrp="1"/>
          </p:cNvSpPr>
          <p:nvPr>
            <p:ph type="sldNum" sz="quarter" idx="10"/>
          </p:nvPr>
        </p:nvSpPr>
        <p:spPr/>
        <p:txBody>
          <a:bodyPr/>
          <a:lstStyle/>
          <a:p>
            <a:fld id="{3B49D8DA-407C-4E74-B377-C44F82C345F5}"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defTabSz="864931" eaLnBrk="0" fontAlgn="base" hangingPunct="0">
              <a:spcBef>
                <a:spcPct val="30000"/>
              </a:spcBef>
              <a:spcAft>
                <a:spcPct val="0"/>
              </a:spcAft>
              <a:defRPr/>
            </a:pPr>
            <a:r>
              <a:rPr lang="en-US" dirty="0">
                <a:latin typeface="Arial Unicode MS" pitchFamily="-106" charset="0"/>
              </a:rPr>
              <a:t>• Huron’s graph indicates that smaller intervals are universally </a:t>
            </a:r>
            <a:r>
              <a:rPr lang="en-US" dirty="0" err="1">
                <a:latin typeface="Arial Unicode MS" pitchFamily="-106" charset="0"/>
              </a:rPr>
              <a:t>favoured</a:t>
            </a:r>
            <a:r>
              <a:rPr lang="en-US" dirty="0">
                <a:latin typeface="Arial Unicode MS" pitchFamily="-106" charset="0"/>
              </a:rPr>
              <a:t> in melodies from different cultures, consistent with the idea that smaller melodic intervals promote the perception of a single auditory stream.</a:t>
            </a:r>
          </a:p>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defTabSz="864931" eaLnBrk="0" fontAlgn="base" hangingPunct="0">
              <a:spcBef>
                <a:spcPct val="30000"/>
              </a:spcBef>
              <a:spcAft>
                <a:spcPct val="0"/>
              </a:spcAft>
              <a:defRPr/>
            </a:pPr>
            <a:r>
              <a:rPr lang="en-US" dirty="0">
                <a:latin typeface="Arial Unicode MS" charset="0"/>
              </a:rPr>
              <a:t>• This graph shows that most note durations in works from Bach and</a:t>
            </a:r>
            <a:r>
              <a:rPr lang="en-US" baseline="0" dirty="0">
                <a:latin typeface="Arial Unicode MS" charset="0"/>
              </a:rPr>
              <a:t> Foster </a:t>
            </a:r>
            <a:r>
              <a:rPr lang="en-US" dirty="0">
                <a:latin typeface="Arial Unicode MS" charset="0"/>
              </a:rPr>
              <a:t>are longer than 0.2 seconds (or 200 ms), thus promoting the perception of a single auditory stream. </a:t>
            </a:r>
          </a:p>
          <a:p>
            <a:pPr algn="just" defTabSz="864931" eaLnBrk="0" fontAlgn="base" hangingPunct="0">
              <a:spcBef>
                <a:spcPct val="30000"/>
              </a:spcBef>
              <a:spcAft>
                <a:spcPct val="0"/>
              </a:spcAft>
              <a:defRPr/>
            </a:pPr>
            <a:r>
              <a:rPr lang="en-US" dirty="0">
                <a:latin typeface="Arial Unicode MS" charset="0"/>
              </a:rPr>
              <a:t>• Recall that the temporal coherence boundary is almost vertical for inter-onset time intervals above 0.2 seconds.  Note that most</a:t>
            </a:r>
            <a:r>
              <a:rPr lang="en-US" baseline="0" dirty="0">
                <a:latin typeface="Arial Unicode MS" charset="0"/>
              </a:rPr>
              <a:t> notes are also less than 1.5 s in duration; this will be relevant in our discussion about temporal organization in auditory perception and music next Tuesday.</a:t>
            </a:r>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1183E402-5CD1-304E-94E1-F63D1C46CB0D}" type="slidenum">
              <a:rPr lang="en-US"/>
              <a:pPr/>
              <a:t>33</a:t>
            </a:fld>
            <a:endParaRPr lang="en-US"/>
          </a:p>
        </p:txBody>
      </p:sp>
      <p:sp>
        <p:nvSpPr>
          <p:cNvPr id="114691" name="Rectangle 2"/>
          <p:cNvSpPr>
            <a:spLocks noGrp="1" noRot="1" noChangeAspect="1" noChangeArrowheads="1"/>
          </p:cNvSpPr>
          <p:nvPr>
            <p:ph type="sldImg"/>
          </p:nvPr>
        </p:nvSpPr>
        <p:spPr>
          <a:solidFill>
            <a:srgbClr val="FFFFFF"/>
          </a:solidFill>
          <a:ln/>
        </p:spPr>
      </p:sp>
      <p:sp>
        <p:nvSpPr>
          <p:cNvPr id="1146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en-US" dirty="0">
                <a:latin typeface="Arial Unicode MS" charset="0"/>
              </a:rPr>
              <a:t>• By </a:t>
            </a:r>
            <a:r>
              <a:rPr lang="en-US" dirty="0" err="1">
                <a:latin typeface="Arial Unicode MS" charset="0"/>
              </a:rPr>
              <a:t>favouring</a:t>
            </a:r>
            <a:r>
              <a:rPr lang="en-US" dirty="0">
                <a:latin typeface="Arial Unicode MS" charset="0"/>
              </a:rPr>
              <a:t> common tones or conjunct motions, composers make use of the fact that small melodic intervals (2 semitones or less) are below the fission boundary, and thus tend to be unequivocally perceived as one stream. </a:t>
            </a:r>
          </a:p>
          <a:p>
            <a:pPr marL="0" marR="0" indent="0" algn="just" defTabSz="914400" rtl="0" eaLnBrk="0" fontAlgn="base" latinLnBrk="0" hangingPunct="0">
              <a:lnSpc>
                <a:spcPct val="100000"/>
              </a:lnSpc>
              <a:spcBef>
                <a:spcPct val="30000"/>
              </a:spcBef>
              <a:spcAft>
                <a:spcPct val="0"/>
              </a:spcAft>
              <a:buClrTx/>
              <a:buSzTx/>
              <a:buFontTx/>
              <a:buNone/>
              <a:tabLst/>
              <a:defRPr/>
            </a:pPr>
            <a:r>
              <a:rPr lang="en-US" dirty="0">
                <a:latin typeface="Arial Unicode MS" charset="0"/>
              </a:rPr>
              <a:t>• By avoiding large leaps or using longer durations when leaping, composers avoid using a combination of time and pitch intervals that would be above the temporal coherence boundary. </a:t>
            </a:r>
          </a:p>
          <a:p>
            <a:pPr marL="0" marR="0" indent="0" algn="just"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 </a:t>
            </a:r>
            <a:r>
              <a:rPr lang="en-US" dirty="0">
                <a:latin typeface="Arial Unicode MS" charset="0"/>
              </a:rPr>
              <a:t> Voice-crossing is avoided because it tends to evoke a “bounced” percept rather than an image of two melodic lines crossing, when the timbre is identical (as indicated in the graph from an experiment by Diana Deutsch at UCSD).</a:t>
            </a:r>
          </a:p>
        </p:txBody>
      </p:sp>
      <p:sp>
        <p:nvSpPr>
          <p:cNvPr id="4" name="Slide Number Placeholder 3"/>
          <p:cNvSpPr>
            <a:spLocks noGrp="1"/>
          </p:cNvSpPr>
          <p:nvPr>
            <p:ph type="sldNum" sz="quarter" idx="10"/>
          </p:nvPr>
        </p:nvSpPr>
        <p:spPr/>
        <p:txBody>
          <a:bodyPr/>
          <a:lstStyle/>
          <a:p>
            <a:fld id="{3B49D8DA-407C-4E74-B377-C44F82C345F5}"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 W</a:t>
            </a:r>
            <a:r>
              <a:rPr lang="en-US" baseline="0" dirty="0"/>
              <a:t>hile </a:t>
            </a:r>
            <a:r>
              <a:rPr lang="en-US" baseline="0" dirty="0" err="1"/>
              <a:t>semblant</a:t>
            </a:r>
            <a:r>
              <a:rPr lang="en-US" baseline="0" dirty="0"/>
              <a:t> motion promotes perceptual grouping, the effect is stronger when the proportional relation between parts is exact (parallel) than when it is approximate (similar).</a:t>
            </a:r>
            <a:endParaRPr lang="en-US" dirty="0"/>
          </a:p>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32465" indent="-432465"/>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Polyphony is a type of musical texture.</a:t>
            </a:r>
          </a:p>
          <a:p>
            <a:r>
              <a:rPr lang="en-US" dirty="0"/>
              <a:t>• Counterpoint is one (very common) technique by which polyphonic music can be composed.</a:t>
            </a:r>
          </a:p>
          <a:p>
            <a:r>
              <a:rPr lang="en-US" dirty="0"/>
              <a:t>• The</a:t>
            </a:r>
            <a:r>
              <a:rPr lang="en-US" baseline="0" dirty="0"/>
              <a:t> main goals are to maximize the independence of the voices (melodies or parts) and to ensure that all voices are equally melodic (and interesting).</a:t>
            </a:r>
          </a:p>
        </p:txBody>
      </p:sp>
      <p:sp>
        <p:nvSpPr>
          <p:cNvPr id="4" name="Slide Number Placeholder 3"/>
          <p:cNvSpPr>
            <a:spLocks noGrp="1"/>
          </p:cNvSpPr>
          <p:nvPr>
            <p:ph type="sldNum" sz="quarter" idx="10"/>
          </p:nvPr>
        </p:nvSpPr>
        <p:spPr/>
        <p:txBody>
          <a:bodyPr/>
          <a:lstStyle/>
          <a:p>
            <a:fld id="{3B49D8DA-407C-4E74-B377-C44F82C345F5}"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Unicode MS" pitchFamily="-106" charset="0"/>
              </a:rPr>
              <a:t>• Sounds are more likely to be perceived as components of a single auditory image if they are coordinated in time (attack time).</a:t>
            </a:r>
            <a:r>
              <a:rPr lang="en-US" baseline="0" dirty="0">
                <a:latin typeface="Arial Unicode MS" pitchFamily="-106" charset="0"/>
              </a:rPr>
              <a:t> </a:t>
            </a:r>
          </a:p>
          <a:p>
            <a:r>
              <a:rPr lang="en-US" baseline="0" dirty="0">
                <a:latin typeface="Arial Unicode MS" pitchFamily="-106" charset="0"/>
              </a:rPr>
              <a:t>• </a:t>
            </a:r>
            <a:r>
              <a:rPr lang="en-US" dirty="0">
                <a:latin typeface="Arial Unicode MS" pitchFamily="-106" charset="0"/>
              </a:rPr>
              <a:t>Onsets</a:t>
            </a:r>
            <a:r>
              <a:rPr lang="en-US" baseline="0" dirty="0">
                <a:latin typeface="Arial Unicode MS" pitchFamily="-106" charset="0"/>
              </a:rPr>
              <a:t> that are deemed ‘asynchronous’ according to musical notation are unlikely to be perceived as synchronous, whereas onsets that are deemed synchronous according to notation are likely to be perceived as synchronous (depending on how they are performed). </a:t>
            </a:r>
          </a:p>
          <a:p>
            <a:r>
              <a:rPr lang="en-US" baseline="0" dirty="0">
                <a:latin typeface="Arial Unicode MS" pitchFamily="-106" charset="0"/>
              </a:rPr>
              <a:t>➤ The figure shows onset synchrony </a:t>
            </a:r>
            <a:r>
              <a:rPr lang="en-US" baseline="0" dirty="0" err="1">
                <a:latin typeface="Arial Unicode MS" pitchFamily="-106" charset="0"/>
              </a:rPr>
              <a:t>autophases</a:t>
            </a:r>
            <a:r>
              <a:rPr lang="en-US" baseline="0" dirty="0">
                <a:latin typeface="Arial Unicode MS" pitchFamily="-106" charset="0"/>
              </a:rPr>
              <a:t> for a random selection of Bach’s 2-part keyboard Inventions (the solid line indicates the mean).  </a:t>
            </a:r>
          </a:p>
          <a:p>
            <a:r>
              <a:rPr lang="en-US" baseline="0" dirty="0">
                <a:latin typeface="Arial Unicode MS" pitchFamily="-106" charset="0"/>
              </a:rPr>
              <a:t>• The values in the zero phase indicate the degree of onset synchrony for the work.</a:t>
            </a:r>
          </a:p>
          <a:p>
            <a:r>
              <a:rPr lang="en-US" baseline="0" dirty="0">
                <a:latin typeface="Arial Unicode MS" pitchFamily="-106" charset="0"/>
              </a:rPr>
              <a:t>• All other values show the degree of onset synchrony for control conditions in which the parts have been shifted forward (positive) or backward (negative) with respect to each other. </a:t>
            </a:r>
          </a:p>
          <a:p>
            <a:r>
              <a:rPr lang="en-US" baseline="0" dirty="0">
                <a:latin typeface="Arial Unicode MS" pitchFamily="-106" charset="0"/>
              </a:rPr>
              <a:t>• The fact that what actually happens in the piece (at 0° phase) is lower in synchrony than is the case of all the arbitrarily offset values elsewhere suggests that the onset synchrony is intentionally minimized.</a:t>
            </a:r>
          </a:p>
          <a:p>
            <a:endParaRPr lang="en-US" dirty="0"/>
          </a:p>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864931" rtl="0" eaLnBrk="0" fontAlgn="base" latinLnBrk="0" hangingPunct="0">
              <a:lnSpc>
                <a:spcPct val="100000"/>
              </a:lnSpc>
              <a:spcBef>
                <a:spcPct val="30000"/>
              </a:spcBef>
              <a:spcAft>
                <a:spcPct val="0"/>
              </a:spcAft>
              <a:buClrTx/>
              <a:buSzTx/>
              <a:buFontTx/>
              <a:buNone/>
              <a:tabLst/>
              <a:defRPr/>
            </a:pPr>
            <a:r>
              <a:rPr lang="en-US" dirty="0"/>
              <a:t>• The avoidance of onset synchrony is very style-dependent. For example, there is a greater degree of synchrony of perfect consonances and fourths in Bach's</a:t>
            </a:r>
            <a:r>
              <a:rPr lang="en-US" baseline="0" dirty="0"/>
              <a:t> chorales than in his fugues. Chorales tend to be more homophonic than polyphonic in texture.</a:t>
            </a:r>
          </a:p>
          <a:p>
            <a:pPr algn="just" defTabSz="864931" eaLnBrk="0" fontAlgn="base" hangingPunct="0">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864931" rtl="0" eaLnBrk="0" fontAlgn="base" latinLnBrk="0" hangingPunct="0">
              <a:lnSpc>
                <a:spcPct val="100000"/>
              </a:lnSpc>
              <a:spcBef>
                <a:spcPct val="30000"/>
              </a:spcBef>
              <a:spcAft>
                <a:spcPct val="0"/>
              </a:spcAft>
              <a:buClrTx/>
              <a:buSzTx/>
              <a:buFontTx/>
              <a:buNone/>
              <a:tabLst/>
              <a:defRPr/>
            </a:pPr>
            <a:r>
              <a:rPr lang="en-US" dirty="0">
                <a:latin typeface="Arial Unicode MS" pitchFamily="-106" charset="0"/>
              </a:rPr>
              <a:t>• If we want to study the perception of polyphonic music, we should first make sure that listeners can actually hear concurrent voices. </a:t>
            </a:r>
          </a:p>
          <a:p>
            <a:pPr marL="0" marR="0" indent="0" algn="just" defTabSz="864931" rtl="0" eaLnBrk="0" fontAlgn="base" latinLnBrk="0" hangingPunct="0">
              <a:lnSpc>
                <a:spcPct val="100000"/>
              </a:lnSpc>
              <a:spcBef>
                <a:spcPct val="30000"/>
              </a:spcBef>
              <a:spcAft>
                <a:spcPct val="0"/>
              </a:spcAft>
              <a:buClrTx/>
              <a:buSzTx/>
              <a:buFontTx/>
              <a:buNone/>
              <a:tabLst/>
              <a:defRPr/>
            </a:pPr>
            <a:r>
              <a:rPr lang="en-US" dirty="0">
                <a:latin typeface="Arial Unicode MS" pitchFamily="-106" charset="0"/>
              </a:rPr>
              <a:t>• In a paper published in 1989, Huron showed that listeners’ estimation of the number of concurrent voices is less accurate when there are more than three parts. Furthermore, outer voices are perceived more easily than inner voices.</a:t>
            </a:r>
          </a:p>
          <a:p>
            <a:pPr algn="just" defTabSz="864931" eaLnBrk="0" fontAlgn="base" hangingPunct="0">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Arial Unicode MS" pitchFamily="-106" charset="0"/>
              </a:rPr>
              <a:t>• This figure shows the relationship</a:t>
            </a:r>
            <a:r>
              <a:rPr lang="en-US" baseline="0" dirty="0">
                <a:latin typeface="Arial Unicode MS" pitchFamily="-106" charset="0"/>
              </a:rPr>
              <a:t> between the nominal number of parts and the mean number of estimated auditory streams in 108 polyphonic works by Bach.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latin typeface="Arial Unicode MS" pitchFamily="-106" charset="0"/>
              </a:rPr>
              <a:t>• </a:t>
            </a:r>
            <a:r>
              <a:rPr lang="en-US" dirty="0">
                <a:latin typeface="Arial Unicode MS" pitchFamily="-106" charset="0"/>
              </a:rPr>
              <a:t>Bach tends to </a:t>
            </a:r>
            <a:r>
              <a:rPr lang="en-US" dirty="0" err="1">
                <a:latin typeface="Arial Unicode MS" pitchFamily="-106" charset="0"/>
              </a:rPr>
              <a:t>favour</a:t>
            </a:r>
            <a:r>
              <a:rPr lang="en-US" dirty="0">
                <a:latin typeface="Arial Unicode MS" pitchFamily="-106" charset="0"/>
              </a:rPr>
              <a:t> a musical texture with approximately three distinct auditory streams, regardless of the nominal number of parts or voices.</a:t>
            </a:r>
            <a:endParaRPr lang="en-US" baseline="0" dirty="0">
              <a:latin typeface="Arial Unicode MS" pitchFamily="-106" charset="0"/>
            </a:endParaRPr>
          </a:p>
          <a:p>
            <a:endParaRPr lang="en-US" dirty="0">
              <a:latin typeface="Arial Unicode MS" pitchFamily="-106" charset="0"/>
            </a:endParaRPr>
          </a:p>
        </p:txBody>
      </p:sp>
      <p:sp>
        <p:nvSpPr>
          <p:cNvPr id="4" name="Slide Number Placeholder 3"/>
          <p:cNvSpPr>
            <a:spLocks noGrp="1"/>
          </p:cNvSpPr>
          <p:nvPr>
            <p:ph type="sldNum" sz="quarter" idx="10"/>
          </p:nvPr>
        </p:nvSpPr>
        <p:spPr/>
        <p:txBody>
          <a:bodyPr/>
          <a:lstStyle/>
          <a:p>
            <a:fld id="{3B49D8DA-407C-4E74-B377-C44F82C345F5}"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D2ECC5B-83D8-2543-80E9-60C6717D986F}" type="slidenum">
              <a:rPr lang="en-US" smtClean="0"/>
              <a:pPr/>
              <a:t>44</a:t>
            </a:fld>
            <a:endParaRPr lang="en-US"/>
          </a:p>
        </p:txBody>
      </p:sp>
    </p:spTree>
    <p:extLst>
      <p:ext uri="{BB962C8B-B14F-4D97-AF65-F5344CB8AC3E}">
        <p14:creationId xmlns:p14="http://schemas.microsoft.com/office/powerpoint/2010/main" val="8256997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D2ECC5B-83D8-2543-80E9-60C6717D986F}" type="slidenum">
              <a:rPr lang="en-US" smtClean="0"/>
              <a:pPr/>
              <a:t>45</a:t>
            </a:fld>
            <a:endParaRPr lang="en-US"/>
          </a:p>
        </p:txBody>
      </p:sp>
    </p:spTree>
    <p:extLst>
      <p:ext uri="{BB962C8B-B14F-4D97-AF65-F5344CB8AC3E}">
        <p14:creationId xmlns:p14="http://schemas.microsoft.com/office/powerpoint/2010/main" val="32022174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Arial Unicode MS" pitchFamily="-106" charset="0"/>
              </a:rPr>
              <a:t>This</a:t>
            </a:r>
            <a:r>
              <a:rPr lang="en-US" baseline="0" dirty="0">
                <a:latin typeface="Arial Unicode MS" pitchFamily="-106" charset="0"/>
              </a:rPr>
              <a:t> figure contains a 2-dimentional “texture space.” Works are characterized according to two properties: onset synchronization and </a:t>
            </a:r>
            <a:r>
              <a:rPr lang="en-US" baseline="0" dirty="0" err="1">
                <a:latin typeface="Arial Unicode MS" pitchFamily="-106" charset="0"/>
              </a:rPr>
              <a:t>semblant</a:t>
            </a:r>
            <a:r>
              <a:rPr lang="en-US" baseline="0" dirty="0">
                <a:latin typeface="Arial Unicode MS" pitchFamily="-106" charset="0"/>
              </a:rPr>
              <a:t> motion. </a:t>
            </a:r>
            <a:r>
              <a:rPr lang="en-US" dirty="0" err="1">
                <a:latin typeface="Arial Unicode MS" pitchFamily="-106" charset="0"/>
              </a:rPr>
              <a:t>Semblant</a:t>
            </a:r>
            <a:r>
              <a:rPr lang="en-US" dirty="0">
                <a:latin typeface="Arial Unicode MS" pitchFamily="-106" charset="0"/>
              </a:rPr>
              <a:t> motion refers to tones moving in the same direction (by either similar or parallel motion). </a:t>
            </a:r>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Huron’s linking of empirically tested auditory principles</a:t>
            </a:r>
            <a:r>
              <a:rPr lang="en-US" baseline="0" dirty="0"/>
              <a:t> to Baroque polyphonic music produces a powerful and convincing analysis. How do these coherent principles hold up against other </a:t>
            </a:r>
            <a:r>
              <a:rPr lang="en-US" baseline="0" dirty="0" err="1"/>
              <a:t>musics</a:t>
            </a:r>
            <a:r>
              <a:rPr lang="en-US" baseline="0" dirty="0"/>
              <a:t>? Despite Huron’s own caveats one might expect that the weak inference he makes (that concrete perceptual realities </a:t>
            </a:r>
            <a:r>
              <a:rPr lang="en-US" u="sng" baseline="0" dirty="0"/>
              <a:t>explain</a:t>
            </a:r>
            <a:r>
              <a:rPr lang="en-US" baseline="0" dirty="0"/>
              <a:t> Bach-style music’s “underlying” goals) ought to stand up to many other </a:t>
            </a:r>
            <a:r>
              <a:rPr lang="en-US" baseline="0" dirty="0" err="1"/>
              <a:t>musics</a:t>
            </a:r>
            <a:r>
              <a:rPr lang="en-US" baseline="0" dirty="0"/>
              <a:t>. </a:t>
            </a:r>
          </a:p>
          <a:p>
            <a:r>
              <a:rPr lang="en-US" baseline="0" dirty="0"/>
              <a:t>• The following slides showcase POLYPHONIC music from Western Asia, Africa, and Sardinia, along with ‘contemporary classical’ music from the Hungarian composer </a:t>
            </a:r>
            <a:r>
              <a:rPr lang="en-US" u="none" baseline="0" dirty="0" err="1"/>
              <a:t>György</a:t>
            </a:r>
            <a:r>
              <a:rPr lang="en-US" u="none" baseline="0" dirty="0"/>
              <a:t> </a:t>
            </a:r>
            <a:r>
              <a:rPr lang="en-US" u="none" baseline="0" dirty="0" err="1"/>
              <a:t>Ligeti</a:t>
            </a:r>
            <a:r>
              <a:rPr lang="en-US" baseline="0" dirty="0"/>
              <a:t>. </a:t>
            </a:r>
            <a:r>
              <a:rPr lang="en-US" b="1" baseline="0" dirty="0"/>
              <a:t>Try to hear how many of Huron’s principles are present, and how many are contravened.</a:t>
            </a:r>
          </a:p>
          <a:p>
            <a:r>
              <a:rPr lang="en-US" baseline="0" dirty="0"/>
              <a:t>• What is your take-away? How do other musical cultures utilize empirical principles of Auditory Streaming in terms of basic integration and segregation? </a:t>
            </a:r>
            <a:endParaRPr lang="en-US" dirty="0"/>
          </a:p>
          <a:p>
            <a:endParaRPr lang="en-US" dirty="0"/>
          </a:p>
          <a:p>
            <a:r>
              <a:rPr lang="en-US" dirty="0"/>
              <a:t>https://</a:t>
            </a:r>
            <a:r>
              <a:rPr lang="en-US" dirty="0" err="1"/>
              <a:t>www.youtube.com</a:t>
            </a:r>
            <a:r>
              <a:rPr lang="en-US" dirty="0"/>
              <a:t>/</a:t>
            </a:r>
            <a:r>
              <a:rPr lang="en-US" dirty="0" err="1"/>
              <a:t>watch?v</a:t>
            </a:r>
            <a:r>
              <a:rPr lang="en-US" dirty="0"/>
              <a:t>=3M7YAfc1-BU</a:t>
            </a:r>
          </a:p>
          <a:p>
            <a:r>
              <a:rPr lang="en-US" dirty="0" err="1"/>
              <a:t>Acapella</a:t>
            </a:r>
            <a:r>
              <a:rPr lang="en-US" dirty="0"/>
              <a:t> Polyphonic Singing from the Republic of Georgia </a:t>
            </a:r>
          </a:p>
        </p:txBody>
      </p:sp>
      <p:sp>
        <p:nvSpPr>
          <p:cNvPr id="4" name="Slide Number Placeholder 3"/>
          <p:cNvSpPr>
            <a:spLocks noGrp="1"/>
          </p:cNvSpPr>
          <p:nvPr>
            <p:ph type="sldNum" sz="quarter" idx="10"/>
          </p:nvPr>
        </p:nvSpPr>
        <p:spPr/>
        <p:txBody>
          <a:bodyPr/>
          <a:lstStyle/>
          <a:p>
            <a:fld id="{3B49D8DA-407C-4E74-B377-C44F82C345F5}" type="slidenum">
              <a:rPr lang="en-US" smtClean="0"/>
              <a:pPr/>
              <a:t>48</a:t>
            </a:fld>
            <a:endParaRPr lang="en-US"/>
          </a:p>
        </p:txBody>
      </p:sp>
    </p:spTree>
    <p:extLst>
      <p:ext uri="{BB962C8B-B14F-4D97-AF65-F5344CB8AC3E}">
        <p14:creationId xmlns:p14="http://schemas.microsoft.com/office/powerpoint/2010/main" val="33871460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Banda Polyphony</a:t>
            </a:r>
            <a:endParaRPr lang="en-US" baseline="0" dirty="0"/>
          </a:p>
          <a:p>
            <a:r>
              <a:rPr lang="en-US" baseline="0" dirty="0"/>
              <a:t>Central Africa</a:t>
            </a:r>
          </a:p>
          <a:p>
            <a:r>
              <a:rPr lang="en-US" baseline="0" dirty="0"/>
              <a:t>https://</a:t>
            </a:r>
            <a:r>
              <a:rPr lang="en-US" baseline="0" dirty="0" err="1"/>
              <a:t>www.youtube.com</a:t>
            </a:r>
            <a:r>
              <a:rPr lang="en-US" baseline="0" dirty="0"/>
              <a:t>/</a:t>
            </a:r>
            <a:r>
              <a:rPr lang="en-US" baseline="0" dirty="0" err="1"/>
              <a:t>watch?v</a:t>
            </a:r>
            <a:r>
              <a:rPr lang="en-US" baseline="0" dirty="0"/>
              <a:t>=V21GWpSF6Cs</a:t>
            </a:r>
          </a:p>
          <a:p>
            <a:r>
              <a:rPr lang="en-US" dirty="0"/>
              <a:t>Music for </a:t>
            </a:r>
            <a:r>
              <a:rPr lang="en-US" dirty="0" err="1"/>
              <a:t>Ongo</a:t>
            </a:r>
            <a:r>
              <a:rPr lang="en-US" dirty="0"/>
              <a:t> Ensemble: </a:t>
            </a:r>
            <a:r>
              <a:rPr lang="en-US" dirty="0" err="1"/>
              <a:t>Ndjradje</a:t>
            </a:r>
            <a:r>
              <a:rPr lang="en-US" dirty="0"/>
              <a:t> </a:t>
            </a:r>
            <a:r>
              <a:rPr lang="en-US" dirty="0" err="1"/>
              <a:t>Balendro</a:t>
            </a:r>
            <a:r>
              <a:rPr lang="en-US" dirty="0"/>
              <a:t> (Initiation Song) from </a:t>
            </a:r>
            <a:r>
              <a:rPr lang="en-US" dirty="0" err="1"/>
              <a:t>Unesco</a:t>
            </a:r>
            <a:r>
              <a:rPr lang="en-US" dirty="0"/>
              <a:t> Music Sources</a:t>
            </a:r>
          </a:p>
        </p:txBody>
      </p:sp>
      <p:sp>
        <p:nvSpPr>
          <p:cNvPr id="4" name="Slide Number Placeholder 3"/>
          <p:cNvSpPr>
            <a:spLocks noGrp="1"/>
          </p:cNvSpPr>
          <p:nvPr>
            <p:ph type="sldNum" sz="quarter" idx="10"/>
          </p:nvPr>
        </p:nvSpPr>
        <p:spPr/>
        <p:txBody>
          <a:bodyPr/>
          <a:lstStyle/>
          <a:p>
            <a:fld id="{3B49D8DA-407C-4E74-B377-C44F82C345F5}" type="slidenum">
              <a:rPr lang="en-US" smtClean="0"/>
              <a:pPr/>
              <a:t>49</a:t>
            </a:fld>
            <a:endParaRPr lang="en-US"/>
          </a:p>
        </p:txBody>
      </p:sp>
    </p:spTree>
    <p:extLst>
      <p:ext uri="{BB962C8B-B14F-4D97-AF65-F5344CB8AC3E}">
        <p14:creationId xmlns:p14="http://schemas.microsoft.com/office/powerpoint/2010/main" val="3466434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864931" rtl="0" eaLnBrk="0" fontAlgn="base" latinLnBrk="0" hangingPunct="0">
              <a:lnSpc>
                <a:spcPct val="100000"/>
              </a:lnSpc>
              <a:spcBef>
                <a:spcPct val="30000"/>
              </a:spcBef>
              <a:spcAft>
                <a:spcPct val="0"/>
              </a:spcAft>
              <a:buClrTx/>
              <a:buSzTx/>
              <a:buFontTx/>
              <a:buNone/>
              <a:tabLst/>
              <a:defRPr/>
            </a:pPr>
            <a:r>
              <a:rPr lang="en-US" dirty="0"/>
              <a:t>• Example of Baroque counterpoint: Bach Fugue in C major</a:t>
            </a:r>
            <a:r>
              <a:rPr lang="en-US" baseline="0" dirty="0"/>
              <a:t> from the Well-tempered Clavier, Book I.</a:t>
            </a:r>
          </a:p>
          <a:p>
            <a:pPr algn="just" defTabSz="864931" eaLnBrk="0" fontAlgn="base" hangingPunct="0">
              <a:spcBef>
                <a:spcPct val="30000"/>
              </a:spcBef>
              <a:spcAft>
                <a:spcPct val="0"/>
              </a:spcAft>
              <a:defRPr/>
            </a:pPr>
            <a:r>
              <a:rPr lang="en-US" dirty="0"/>
              <a:t>• There are four successive entries of the fugue</a:t>
            </a:r>
            <a:r>
              <a:rPr lang="en-US" baseline="0" dirty="0"/>
              <a:t> subject (theme) shown by the arrows.</a:t>
            </a:r>
            <a:endParaRPr lang="en-US" dirty="0"/>
          </a:p>
          <a:p>
            <a:pPr algn="just" defTabSz="864931" eaLnBrk="0" fontAlgn="base" hangingPunct="0">
              <a:spcBef>
                <a:spcPct val="30000"/>
              </a:spcBef>
              <a:spcAft>
                <a:spcPct val="0"/>
              </a:spcAft>
              <a:defRPr/>
            </a:pPr>
            <a:endParaRPr lang="en-US" dirty="0"/>
          </a:p>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Canto</a:t>
            </a:r>
            <a:r>
              <a:rPr lang="en-US" baseline="0" dirty="0"/>
              <a:t> a </a:t>
            </a:r>
            <a:r>
              <a:rPr lang="en-US" baseline="0" dirty="0" err="1"/>
              <a:t>tenore</a:t>
            </a:r>
            <a:r>
              <a:rPr lang="en-US" baseline="0" dirty="0"/>
              <a:t> (polyphonic)</a:t>
            </a:r>
          </a:p>
          <a:p>
            <a:r>
              <a:rPr lang="en-US" baseline="0" dirty="0"/>
              <a:t>https://</a:t>
            </a:r>
            <a:r>
              <a:rPr lang="en-US" baseline="0" dirty="0" err="1"/>
              <a:t>www.youtube.com</a:t>
            </a:r>
            <a:r>
              <a:rPr lang="en-US" baseline="0" dirty="0"/>
              <a:t>/</a:t>
            </a:r>
            <a:r>
              <a:rPr lang="en-US" baseline="0" dirty="0" err="1"/>
              <a:t>watch?v</a:t>
            </a:r>
            <a:r>
              <a:rPr lang="en-US" baseline="0" dirty="0"/>
              <a:t>=</a:t>
            </a:r>
            <a:r>
              <a:rPr lang="en-US" baseline="0" dirty="0" err="1"/>
              <a:t>cWVCMvbGcPA</a:t>
            </a:r>
            <a:endParaRPr lang="en-US" baseline="0" dirty="0"/>
          </a:p>
          <a:p>
            <a:r>
              <a:rPr lang="en-US" baseline="0" dirty="0"/>
              <a:t>Sardinian Pastoral Songs</a:t>
            </a:r>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50</a:t>
            </a:fld>
            <a:endParaRPr lang="en-US"/>
          </a:p>
        </p:txBody>
      </p:sp>
    </p:spTree>
    <p:extLst>
      <p:ext uri="{BB962C8B-B14F-4D97-AF65-F5344CB8AC3E}">
        <p14:creationId xmlns:p14="http://schemas.microsoft.com/office/powerpoint/2010/main" val="603866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D2ECC5B-83D8-2543-80E9-60C6717D986F}" type="slidenum">
              <a:rPr lang="en-US" smtClean="0"/>
              <a:pPr/>
              <a:t>51</a:t>
            </a:fld>
            <a:endParaRPr lang="en-US"/>
          </a:p>
        </p:txBody>
      </p:sp>
    </p:spTree>
    <p:extLst>
      <p:ext uri="{BB962C8B-B14F-4D97-AF65-F5344CB8AC3E}">
        <p14:creationId xmlns:p14="http://schemas.microsoft.com/office/powerpoint/2010/main" val="3528020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1BA9FA-6483-A840-81EC-C1AA6FFC1BD9}" type="slidenum">
              <a:rPr lang="en-US" smtClean="0"/>
              <a:pPr/>
              <a:t>52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For more, see:</a:t>
            </a:r>
          </a:p>
          <a:p>
            <a:r>
              <a:rPr lang="en-US" baseline="0" dirty="0"/>
              <a:t>https://</a:t>
            </a:r>
            <a:r>
              <a:rPr lang="en-US" baseline="0" dirty="0" err="1"/>
              <a:t>en.wikipedia.org</a:t>
            </a:r>
            <a:r>
              <a:rPr lang="en-US" baseline="0" dirty="0"/>
              <a:t>/wiki/</a:t>
            </a:r>
            <a:r>
              <a:rPr lang="en-US" baseline="0" dirty="0" err="1"/>
              <a:t>Voice_leading</a:t>
            </a:r>
            <a:endParaRPr lang="en-US" baseline="0" dirty="0"/>
          </a:p>
          <a:p>
            <a:r>
              <a:rPr lang="en-US" b="0" baseline="0" dirty="0"/>
              <a:t>• Music theory is not music composition.</a:t>
            </a:r>
          </a:p>
          <a:p>
            <a:r>
              <a:rPr lang="en-US" baseline="0" dirty="0"/>
              <a:t>• Voice-leading rules are somewhat arbitrary anachronisms; heuristics gleaned from the study of scores used to teach students. </a:t>
            </a:r>
          </a:p>
          <a:p>
            <a:r>
              <a:rPr lang="en-US" baseline="0" dirty="0"/>
              <a:t>• Within Bach’s corpus there are hundreds of clear instances where these rules are ignored or broken. Some of you may want to look to earlier music, or music from other traditions to ascertain whether voice-leading “rules” and Huron’s principles for them are “correct”. </a:t>
            </a:r>
          </a:p>
          <a:p>
            <a:r>
              <a:rPr lang="en-US" baseline="0" dirty="0"/>
              <a:t>• See, for example, the vocal music of the Neapolitan composer Carlo Gesualdo: https://</a:t>
            </a:r>
            <a:r>
              <a:rPr lang="en-US" baseline="0" dirty="0" err="1"/>
              <a:t>www.youtube.com</a:t>
            </a:r>
            <a:r>
              <a:rPr lang="en-US" baseline="0" dirty="0"/>
              <a:t>/</a:t>
            </a:r>
            <a:r>
              <a:rPr lang="en-US" baseline="0" dirty="0" err="1"/>
              <a:t>watch?v</a:t>
            </a:r>
            <a:r>
              <a:rPr lang="en-US" baseline="0" dirty="0"/>
              <a:t>=6dVPu71D8VI</a:t>
            </a:r>
          </a:p>
        </p:txBody>
      </p:sp>
      <p:sp>
        <p:nvSpPr>
          <p:cNvPr id="4" name="Slide Number Placeholder 3"/>
          <p:cNvSpPr>
            <a:spLocks noGrp="1"/>
          </p:cNvSpPr>
          <p:nvPr>
            <p:ph type="sldNum" sz="quarter" idx="10"/>
          </p:nvPr>
        </p:nvSpPr>
        <p:spPr/>
        <p:txBody>
          <a:bodyPr/>
          <a:lstStyle/>
          <a:p>
            <a:fld id="{3B49D8DA-407C-4E74-B377-C44F82C345F5}" type="slidenum">
              <a:rPr lang="en-US" smtClean="0"/>
              <a:pPr/>
              <a:t>6</a:t>
            </a:fld>
            <a:endParaRPr lang="en-US"/>
          </a:p>
        </p:txBody>
      </p:sp>
    </p:spTree>
    <p:extLst>
      <p:ext uri="{BB962C8B-B14F-4D97-AF65-F5344CB8AC3E}">
        <p14:creationId xmlns:p14="http://schemas.microsoft.com/office/powerpoint/2010/main" val="1640613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lnSpc>
                <a:spcPct val="170000"/>
              </a:lnSpc>
            </a:pPr>
            <a:r>
              <a:rPr lang="en-US" dirty="0"/>
              <a:t>• Proximity: sounds or sound components that are close in time or</a:t>
            </a:r>
            <a:r>
              <a:rPr lang="en-US" baseline="0" dirty="0"/>
              <a:t> frequency tend to group together.</a:t>
            </a:r>
          </a:p>
          <a:p>
            <a:pPr eaLnBrk="1" hangingPunct="1">
              <a:lnSpc>
                <a:spcPct val="170000"/>
              </a:lnSpc>
            </a:pPr>
            <a:r>
              <a:rPr lang="en-US" baseline="0" dirty="0"/>
              <a:t>• Similarity: sounds or sound components with invariant properties tend to group together.</a:t>
            </a:r>
            <a:endParaRPr lang="en-US" dirty="0"/>
          </a:p>
          <a:p>
            <a:pPr eaLnBrk="1" hangingPunct="1">
              <a:lnSpc>
                <a:spcPct val="170000"/>
              </a:lnSpc>
            </a:pPr>
            <a:r>
              <a:rPr lang="en-US" dirty="0"/>
              <a:t>• Good continuation: humans tend to perceive the sequence sound events emitted by two or more sound sources as different, singular, and uninterrupted object even when they intersect. In other words, individuals tend to group together as well as organize trajectories of sound events</a:t>
            </a:r>
          </a:p>
          <a:p>
            <a:pPr eaLnBrk="1" hangingPunct="1">
              <a:lnSpc>
                <a:spcPct val="170000"/>
              </a:lnSpc>
            </a:pPr>
            <a:r>
              <a:rPr lang="en-US" dirty="0"/>
              <a:t> that are found in similar directions.</a:t>
            </a:r>
            <a:endParaRPr lang="en-US" baseline="0" dirty="0"/>
          </a:p>
          <a:p>
            <a:pPr eaLnBrk="1" hangingPunct="1">
              <a:lnSpc>
                <a:spcPct val="170000"/>
              </a:lnSpc>
            </a:pPr>
            <a:r>
              <a:rPr lang="en-US" baseline="0" dirty="0"/>
              <a:t>• Common fate: multiple parts moving together are grouped together.</a:t>
            </a:r>
          </a:p>
          <a:p>
            <a:pPr eaLnBrk="1" hangingPunct="1">
              <a:lnSpc>
                <a:spcPct val="170000"/>
              </a:lnSpc>
            </a:pPr>
            <a:endParaRPr lang="en-US" baseline="0" dirty="0"/>
          </a:p>
          <a:p>
            <a:pPr eaLnBrk="1" hangingPunct="1">
              <a:lnSpc>
                <a:spcPct val="170000"/>
              </a:lnSpc>
            </a:pPr>
            <a:r>
              <a:rPr lang="en-US" dirty="0"/>
              <a:t>Concurrent Grouping Cues</a:t>
            </a:r>
          </a:p>
          <a:p>
            <a:pPr marL="171450" indent="-171450" eaLnBrk="1" hangingPunct="1">
              <a:lnSpc>
                <a:spcPct val="170000"/>
              </a:lnSpc>
              <a:buFont typeface="Arial" panose="020B0604020202020204" pitchFamily="34" charset="0"/>
              <a:buChar char="•"/>
            </a:pPr>
            <a:r>
              <a:rPr lang="en-US" dirty="0"/>
              <a:t>Onset asynchrony</a:t>
            </a:r>
          </a:p>
          <a:p>
            <a:pPr marL="171450" indent="-171450" eaLnBrk="1" hangingPunct="1">
              <a:lnSpc>
                <a:spcPct val="170000"/>
              </a:lnSpc>
              <a:buFont typeface="Arial" panose="020B0604020202020204" pitchFamily="34" charset="0"/>
              <a:buChar char="•"/>
            </a:pPr>
            <a:r>
              <a:rPr lang="en-US" dirty="0" err="1"/>
              <a:t>Harmonicity</a:t>
            </a:r>
            <a:r>
              <a:rPr lang="en-US" dirty="0"/>
              <a:t> or common periodicity</a:t>
            </a:r>
          </a:p>
          <a:p>
            <a:pPr marL="171450" indent="-171450" eaLnBrk="1" hangingPunct="1">
              <a:lnSpc>
                <a:spcPct val="170000"/>
              </a:lnSpc>
              <a:buFont typeface="Arial" panose="020B0604020202020204" pitchFamily="34" charset="0"/>
              <a:buChar char="•"/>
            </a:pPr>
            <a:r>
              <a:rPr lang="en-US" dirty="0"/>
              <a:t>Coherent frequency behavior</a:t>
            </a:r>
          </a:p>
          <a:p>
            <a:pPr marL="171450" indent="-171450" eaLnBrk="1" hangingPunct="1">
              <a:lnSpc>
                <a:spcPct val="170000"/>
              </a:lnSpc>
              <a:buFont typeface="Arial" panose="020B0604020202020204" pitchFamily="34" charset="0"/>
              <a:buChar char="•"/>
            </a:pPr>
            <a:r>
              <a:rPr lang="en-US" dirty="0"/>
              <a:t>Common spatial origin</a:t>
            </a:r>
          </a:p>
          <a:p>
            <a:pPr eaLnBrk="1" hangingPunct="1">
              <a:lnSpc>
                <a:spcPct val="170000"/>
              </a:lnSpc>
            </a:pPr>
            <a:r>
              <a:rPr lang="en-US" dirty="0"/>
              <a:t>Sequential Grouping Cues</a:t>
            </a:r>
          </a:p>
          <a:p>
            <a:pPr marL="171450" indent="-171450" eaLnBrk="1" hangingPunct="1">
              <a:lnSpc>
                <a:spcPct val="160000"/>
              </a:lnSpc>
              <a:buFont typeface="Arial" panose="020B0604020202020204" pitchFamily="34" charset="0"/>
              <a:buChar char="•"/>
            </a:pPr>
            <a:r>
              <a:rPr lang="en-US" sz="1200" dirty="0"/>
              <a:t>Spectral continuity (pitch or timbre continuity)</a:t>
            </a:r>
          </a:p>
          <a:p>
            <a:pPr marL="171450" indent="-171450" eaLnBrk="1" hangingPunct="1">
              <a:lnSpc>
                <a:spcPct val="160000"/>
              </a:lnSpc>
              <a:buFont typeface="Arial" panose="020B0604020202020204" pitchFamily="34" charset="0"/>
              <a:buChar char="•"/>
            </a:pPr>
            <a:r>
              <a:rPr lang="en-US" sz="1200" dirty="0"/>
              <a:t>Intensity continuity</a:t>
            </a:r>
          </a:p>
          <a:p>
            <a:pPr marL="171450" indent="-171450" eaLnBrk="1" hangingPunct="1">
              <a:lnSpc>
                <a:spcPct val="160000"/>
              </a:lnSpc>
              <a:buFont typeface="Arial" panose="020B0604020202020204" pitchFamily="34" charset="0"/>
              <a:buChar char="•"/>
            </a:pPr>
            <a:r>
              <a:rPr lang="en-US" sz="1200" dirty="0"/>
              <a:t>Spatial continuity</a:t>
            </a:r>
          </a:p>
          <a:p>
            <a:pPr eaLnBrk="1" hangingPunct="1">
              <a:lnSpc>
                <a:spcPct val="170000"/>
              </a:lnSpc>
            </a:pPr>
            <a:endParaRPr lang="en-US" dirty="0"/>
          </a:p>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en-ZA" sz="1200" kern="0" dirty="0">
                <a:ea typeface="ＭＳ Ｐゴシック" pitchFamily="-106" charset="-128"/>
              </a:rPr>
              <a:t>• According to Wright and Bregman (1987), the rules governing contrapuntal practice did not evolve arbitrarily; rather, they established themselves, at least in part, because they corresponded to principles of “primitive auditory organization”.</a:t>
            </a:r>
          </a:p>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9D8DA-407C-4E74-B377-C44F82C345F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a:t>Click to edit Master title style</a:t>
            </a:r>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6705600" y="4206240"/>
            <a:ext cx="960120" cy="457200"/>
          </a:xfrm>
        </p:spPr>
        <p:txBody>
          <a:bodyPr/>
          <a:lstStyle/>
          <a:p>
            <a:fld id="{7BE5C40B-24A0-B549-B330-31B8E56DA845}" type="datetimeFigureOut">
              <a:rPr lang="en-US" smtClean="0"/>
              <a:pPr/>
              <a:t>2/6/20</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7156E925-81F0-9D4A-90FE-7458297AD57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BE5C40B-24A0-B549-B330-31B8E56DA845}" type="datetimeFigureOut">
              <a:rPr lang="en-US" smtClean="0"/>
              <a:pPr/>
              <a:t>2/6/20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6E925-81F0-9D4A-90FE-7458297AD57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BE5C40B-24A0-B549-B330-31B8E56DA845}" type="datetimeFigureOut">
              <a:rPr lang="en-US" smtClean="0"/>
              <a:pPr/>
              <a:t>2/6/20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6E925-81F0-9D4A-90FE-7458297AD57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BE5C40B-24A0-B549-B330-31B8E56DA845}" type="datetimeFigureOut">
              <a:rPr lang="en-US" smtClean="0"/>
              <a:pPr/>
              <a:t>2/6/20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6E925-81F0-9D4A-90FE-7458297AD57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a:t>Click to edit Master title style</a:t>
            </a:r>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7BE5C40B-24A0-B549-B330-31B8E56DA845}" type="datetimeFigureOut">
              <a:rPr lang="en-US" smtClean="0"/>
              <a:pPr/>
              <a:t>2/6/20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6E925-81F0-9D4A-90FE-7458297AD57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7BE5C40B-24A0-B549-B330-31B8E56DA845}" type="datetimeFigureOut">
              <a:rPr lang="en-US" smtClean="0"/>
              <a:pPr/>
              <a:t>2/6/20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6E925-81F0-9D4A-90FE-7458297AD57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a:t>Click to edit Master title style</a:t>
            </a:r>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Date Placeholder 25"/>
          <p:cNvSpPr>
            <a:spLocks noGrp="1"/>
          </p:cNvSpPr>
          <p:nvPr>
            <p:ph type="dt" sz="half" idx="10"/>
          </p:nvPr>
        </p:nvSpPr>
        <p:spPr/>
        <p:txBody>
          <a:bodyPr rtlCol="0"/>
          <a:lstStyle/>
          <a:p>
            <a:fld id="{7BE5C40B-24A0-B549-B330-31B8E56DA845}" type="datetimeFigureOut">
              <a:rPr lang="en-US" smtClean="0"/>
              <a:pPr/>
              <a:t>2/6/20</a:t>
            </a:fld>
            <a:endParaRPr lang="en-US"/>
          </a:p>
        </p:txBody>
      </p:sp>
      <p:sp>
        <p:nvSpPr>
          <p:cNvPr id="27" name="Slide Number Placeholder 26"/>
          <p:cNvSpPr>
            <a:spLocks noGrp="1"/>
          </p:cNvSpPr>
          <p:nvPr>
            <p:ph type="sldNum" sz="quarter" idx="11"/>
          </p:nvPr>
        </p:nvSpPr>
        <p:spPr/>
        <p:txBody>
          <a:bodyPr rtlCol="0"/>
          <a:lstStyle/>
          <a:p>
            <a:fld id="{7156E925-81F0-9D4A-90FE-7458297AD575}"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a:t>Click to edit Master title style</a:t>
            </a:r>
          </a:p>
        </p:txBody>
      </p:sp>
      <p:sp>
        <p:nvSpPr>
          <p:cNvPr id="3" name="Date Placeholder 2"/>
          <p:cNvSpPr>
            <a:spLocks noGrp="1"/>
          </p:cNvSpPr>
          <p:nvPr>
            <p:ph type="dt" sz="half" idx="10"/>
          </p:nvPr>
        </p:nvSpPr>
        <p:spPr>
          <a:xfrm>
            <a:off x="6583680" y="612648"/>
            <a:ext cx="957264" cy="457200"/>
          </a:xfrm>
        </p:spPr>
        <p:txBody>
          <a:bodyPr/>
          <a:lstStyle/>
          <a:p>
            <a:fld id="{7BE5C40B-24A0-B549-B330-31B8E56DA845}" type="datetimeFigureOut">
              <a:rPr lang="en-US" smtClean="0"/>
              <a:pPr/>
              <a:t>2/6/20</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7156E925-81F0-9D4A-90FE-7458297AD57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E5C40B-24A0-B549-B330-31B8E56DA845}" type="datetimeFigureOut">
              <a:rPr lang="en-US" smtClean="0"/>
              <a:pPr/>
              <a:t>2/6/20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56E925-81F0-9D4A-90FE-7458297AD57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a:t>Click to edit Master title style</a:t>
            </a:r>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7BE5C40B-24A0-B549-B330-31B8E56DA845}" type="datetimeFigureOut">
              <a:rPr lang="en-US" smtClean="0"/>
              <a:pPr/>
              <a:t>2/6/20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6E925-81F0-9D4A-90FE-7458297AD57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7BE5C40B-24A0-B549-B330-31B8E56DA845}" type="datetimeFigureOut">
              <a:rPr lang="en-US" smtClean="0"/>
              <a:pPr/>
              <a:t>2/6/20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6E925-81F0-9D4A-90FE-7458297AD57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7BE5C40B-24A0-B549-B330-31B8E56DA845}" type="datetimeFigureOut">
              <a:rPr lang="en-US" smtClean="0"/>
              <a:pPr/>
              <a:t>2/6/20</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7156E925-81F0-9D4A-90FE-7458297AD57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22.tiff"/><Relationship Id="rId4" Type="http://schemas.openxmlformats.org/officeDocument/2006/relationships/image" Target="../media/image21.tif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audio" Target="../media/media3.wav"/><Relationship Id="rId3" Type="http://schemas.microsoft.com/office/2007/relationships/media" Target="../media/media1.mp3"/><Relationship Id="rId7" Type="http://schemas.microsoft.com/office/2007/relationships/media" Target="../media/media3.wav"/><Relationship Id="rId12" Type="http://schemas.openxmlformats.org/officeDocument/2006/relationships/image" Target="../media/image31.png"/><Relationship Id="rId2" Type="http://schemas.openxmlformats.org/officeDocument/2006/relationships/audio" Target="file:////Users/smc/Courses/MUMT250_MPaC/Lectures/08_ASA_Apps/Lecture8_Media/misere%20mei%20deus%20william%20byrd.mp3" TargetMode="External"/><Relationship Id="rId1" Type="http://schemas.microsoft.com/office/2007/relationships/media" Target="file:////Users/smc/Courses/MUMT250_MPaC/Lectures/08_ASA_Apps/Lecture8_Media/misere%20mei%20deus%20william%20byrd.mp3" TargetMode="External"/><Relationship Id="rId6" Type="http://schemas.openxmlformats.org/officeDocument/2006/relationships/audio" Target="../media/media2.mp3"/><Relationship Id="rId11" Type="http://schemas.openxmlformats.org/officeDocument/2006/relationships/image" Target="../media/image30.png"/><Relationship Id="rId5" Type="http://schemas.microsoft.com/office/2007/relationships/media" Target="../media/media2.mp3"/><Relationship Id="rId10" Type="http://schemas.openxmlformats.org/officeDocument/2006/relationships/notesSlide" Target="../notesSlides/notesSlide46.xml"/><Relationship Id="rId4" Type="http://schemas.openxmlformats.org/officeDocument/2006/relationships/audio" Target="../media/media1.mp3"/><Relationship Id="rId9"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32.png"/><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33.png"/><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34.png"/><Relationship Id="rId4"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31.png"/><Relationship Id="rId5" Type="http://schemas.openxmlformats.org/officeDocument/2006/relationships/image" Target="../media/image35.png"/><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361783"/>
            <a:ext cx="8458200" cy="1470025"/>
          </a:xfrm>
        </p:spPr>
        <p:txBody>
          <a:bodyPr/>
          <a:lstStyle/>
          <a:p>
            <a:r>
              <a:rPr lang="en-US" dirty="0"/>
              <a:t>Music Perception and Cognition</a:t>
            </a:r>
          </a:p>
        </p:txBody>
      </p:sp>
      <p:sp>
        <p:nvSpPr>
          <p:cNvPr id="3" name="Subtitle 2"/>
          <p:cNvSpPr>
            <a:spLocks noGrp="1"/>
          </p:cNvSpPr>
          <p:nvPr>
            <p:ph type="subTitle" idx="1"/>
          </p:nvPr>
        </p:nvSpPr>
        <p:spPr>
          <a:xfrm>
            <a:off x="457199" y="3899938"/>
            <a:ext cx="5677877" cy="1752600"/>
          </a:xfrm>
        </p:spPr>
        <p:txBody>
          <a:bodyPr/>
          <a:lstStyle/>
          <a:p>
            <a:r>
              <a:rPr lang="en-US" dirty="0"/>
              <a:t>Lecture 8</a:t>
            </a:r>
          </a:p>
          <a:p>
            <a:r>
              <a:rPr lang="en-US" dirty="0"/>
              <a:t>Applications of Perceptual Organization Principles to Music Theory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0300"/>
            <a:ext cx="8229600" cy="1066800"/>
          </a:xfrm>
        </p:spPr>
        <p:txBody>
          <a:bodyPr>
            <a:normAutofit fontScale="90000"/>
          </a:bodyPr>
          <a:lstStyle/>
          <a:p>
            <a:r>
              <a:rPr lang="en-US" dirty="0"/>
              <a:t>Voice-leading rules from perceptual principles</a:t>
            </a:r>
          </a:p>
        </p:txBody>
      </p:sp>
      <p:sp>
        <p:nvSpPr>
          <p:cNvPr id="3" name="Content Placeholder 2"/>
          <p:cNvSpPr>
            <a:spLocks noGrp="1"/>
          </p:cNvSpPr>
          <p:nvPr>
            <p:ph sz="quarter" idx="1"/>
          </p:nvPr>
        </p:nvSpPr>
        <p:spPr>
          <a:xfrm>
            <a:off x="457200" y="1760104"/>
            <a:ext cx="8229600" cy="4814432"/>
          </a:xfrm>
        </p:spPr>
        <p:txBody>
          <a:bodyPr>
            <a:normAutofit/>
          </a:bodyPr>
          <a:lstStyle/>
          <a:p>
            <a:r>
              <a:rPr lang="en-US" dirty="0"/>
              <a:t>Huron (2001) suggested that most rules of voice-leading can be derived from experimentally established perceptual principles.</a:t>
            </a:r>
          </a:p>
          <a:p>
            <a:r>
              <a:rPr lang="en-US" b="1" dirty="0">
                <a:solidFill>
                  <a:srgbClr val="525B7E"/>
                </a:solidFill>
              </a:rPr>
              <a:t>6 core principles</a:t>
            </a:r>
            <a:r>
              <a:rPr lang="en-US" dirty="0"/>
              <a:t>:</a:t>
            </a:r>
          </a:p>
          <a:p>
            <a:pPr marL="731520" lvl="1" indent="-457200">
              <a:buFont typeface="+mj-lt"/>
              <a:buAutoNum type="arabicPeriod"/>
            </a:pPr>
            <a:r>
              <a:rPr lang="en-US" dirty="0" err="1"/>
              <a:t>Toneness</a:t>
            </a:r>
            <a:r>
              <a:rPr lang="en-US" dirty="0"/>
              <a:t> (perception of pitch)</a:t>
            </a:r>
          </a:p>
          <a:p>
            <a:pPr marL="731520" lvl="1" indent="-457200">
              <a:buFont typeface="+mj-lt"/>
              <a:buAutoNum type="arabicPeriod"/>
            </a:pPr>
            <a:r>
              <a:rPr lang="en-US" dirty="0"/>
              <a:t>Temporal continuity</a:t>
            </a:r>
          </a:p>
          <a:p>
            <a:pPr marL="731520" lvl="1" indent="-457200">
              <a:buFont typeface="+mj-lt"/>
              <a:buAutoNum type="arabicPeriod"/>
            </a:pPr>
            <a:r>
              <a:rPr lang="en-US" dirty="0"/>
              <a:t>Minimum masking (concept of critical bands)</a:t>
            </a:r>
          </a:p>
          <a:p>
            <a:pPr marL="731520" lvl="1" indent="-457200">
              <a:buFont typeface="+mj-lt"/>
              <a:buAutoNum type="arabicPeriod"/>
            </a:pPr>
            <a:r>
              <a:rPr lang="en-US" dirty="0"/>
              <a:t>Tonal fusion</a:t>
            </a:r>
          </a:p>
          <a:p>
            <a:pPr marL="731520" lvl="1" indent="-457200">
              <a:buFont typeface="+mj-lt"/>
              <a:buAutoNum type="arabicPeriod"/>
            </a:pPr>
            <a:r>
              <a:rPr lang="en-US" dirty="0"/>
              <a:t>Pitch proximity</a:t>
            </a:r>
          </a:p>
          <a:p>
            <a:pPr marL="731520" lvl="1" indent="-457200">
              <a:buFont typeface="+mj-lt"/>
              <a:buAutoNum type="arabicPeriod"/>
            </a:pPr>
            <a:r>
              <a:rPr lang="en-US" dirty="0"/>
              <a:t>Pitch co-modulation</a:t>
            </a:r>
          </a:p>
          <a:p>
            <a:pPr lvl="1"/>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137663569"/>
              </p:ext>
            </p:extLst>
          </p:nvPr>
        </p:nvGraphicFramePr>
        <p:xfrm>
          <a:off x="457200" y="1219200"/>
          <a:ext cx="8229600" cy="450088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en-US" dirty="0"/>
                        <a:t>Voice-leading Rules</a:t>
                      </a:r>
                    </a:p>
                  </a:txBody>
                  <a:tcPr/>
                </a:tc>
                <a:tc>
                  <a:txBody>
                    <a:bodyPr/>
                    <a:lstStyle/>
                    <a:p>
                      <a:r>
                        <a:rPr lang="en-US" dirty="0"/>
                        <a:t>Perceptual Principles</a:t>
                      </a:r>
                    </a:p>
                  </a:txBody>
                  <a:tcPr/>
                </a:tc>
                <a:tc>
                  <a:txBody>
                    <a:bodyPr/>
                    <a:lstStyle/>
                    <a:p>
                      <a:r>
                        <a:rPr lang="en-US" dirty="0"/>
                        <a:t>Auditory Streaming</a:t>
                      </a:r>
                    </a:p>
                    <a:p>
                      <a:endParaRPr lang="en-US" dirty="0"/>
                    </a:p>
                  </a:txBody>
                  <a:tcPr/>
                </a:tc>
                <a:extLst>
                  <a:ext uri="{0D108BD9-81ED-4DB2-BD59-A6C34878D82A}">
                    <a16:rowId xmlns:a16="http://schemas.microsoft.com/office/drawing/2014/main" val="10000"/>
                  </a:ext>
                </a:extLst>
              </a:tr>
              <a:tr h="370840">
                <a:tc>
                  <a:txBody>
                    <a:bodyPr/>
                    <a:lstStyle/>
                    <a:p>
                      <a:r>
                        <a:rPr lang="en-US" b="1"/>
                        <a:t>Registral Compass</a:t>
                      </a:r>
                      <a:endParaRPr lang="en-US" b="1" dirty="0"/>
                    </a:p>
                  </a:txBody>
                  <a:tcPr/>
                </a:tc>
                <a:tc>
                  <a:txBody>
                    <a:bodyPr/>
                    <a:lstStyle/>
                    <a:p>
                      <a:r>
                        <a:rPr lang="en-US" b="1" dirty="0" err="1"/>
                        <a:t>Toneness</a:t>
                      </a:r>
                      <a:endParaRPr lang="en-US" b="1" dirty="0"/>
                    </a:p>
                  </a:txBody>
                  <a:tcPr/>
                </a:tc>
                <a:tc>
                  <a:txBody>
                    <a:bodyPr/>
                    <a:lstStyle/>
                    <a:p>
                      <a:r>
                        <a:rPr lang="en-US" b="1" dirty="0"/>
                        <a:t>Integration</a:t>
                      </a:r>
                    </a:p>
                  </a:txBody>
                  <a:tcPr/>
                </a:tc>
                <a:extLst>
                  <a:ext uri="{0D108BD9-81ED-4DB2-BD59-A6C34878D82A}">
                    <a16:rowId xmlns:a16="http://schemas.microsoft.com/office/drawing/2014/main" val="10001"/>
                  </a:ext>
                </a:extLst>
              </a:tr>
              <a:tr h="370840">
                <a:tc>
                  <a:txBody>
                    <a:bodyPr/>
                    <a:lstStyle/>
                    <a:p>
                      <a:r>
                        <a:rPr lang="en-US" dirty="0">
                          <a:solidFill>
                            <a:schemeClr val="bg1">
                              <a:lumMod val="65000"/>
                            </a:schemeClr>
                          </a:solidFill>
                        </a:rPr>
                        <a:t>(No</a:t>
                      </a:r>
                      <a:r>
                        <a:rPr lang="en-US" baseline="0" dirty="0">
                          <a:solidFill>
                            <a:schemeClr val="bg1">
                              <a:lumMod val="65000"/>
                            </a:schemeClr>
                          </a:solidFill>
                        </a:rPr>
                        <a:t> rule)</a:t>
                      </a:r>
                      <a:endParaRPr lang="en-US" dirty="0">
                        <a:solidFill>
                          <a:schemeClr val="bg1">
                            <a:lumMod val="65000"/>
                          </a:schemeClr>
                        </a:solidFill>
                      </a:endParaRPr>
                    </a:p>
                  </a:txBody>
                  <a:tcPr/>
                </a:tc>
                <a:tc>
                  <a:txBody>
                    <a:bodyPr/>
                    <a:lstStyle/>
                    <a:p>
                      <a:r>
                        <a:rPr lang="en-US" dirty="0">
                          <a:solidFill>
                            <a:schemeClr val="bg1">
                              <a:lumMod val="65000"/>
                            </a:schemeClr>
                          </a:solidFill>
                        </a:rPr>
                        <a:t>Temporal Continuity</a:t>
                      </a:r>
                    </a:p>
                  </a:txBody>
                  <a:tcPr/>
                </a:tc>
                <a:tc>
                  <a:txBody>
                    <a:bodyPr/>
                    <a:lstStyle/>
                    <a:p>
                      <a:r>
                        <a:rPr lang="en-US" dirty="0">
                          <a:solidFill>
                            <a:schemeClr val="bg1">
                              <a:lumMod val="65000"/>
                            </a:schemeClr>
                          </a:solidFill>
                        </a:rPr>
                        <a:t>Integration</a:t>
                      </a:r>
                    </a:p>
                  </a:txBody>
                  <a:tcPr/>
                </a:tc>
                <a:extLst>
                  <a:ext uri="{0D108BD9-81ED-4DB2-BD59-A6C34878D82A}">
                    <a16:rowId xmlns:a16="http://schemas.microsoft.com/office/drawing/2014/main" val="10002"/>
                  </a:ext>
                </a:extLst>
              </a:tr>
              <a:tr h="370840">
                <a:tc>
                  <a:txBody>
                    <a:bodyPr/>
                    <a:lstStyle/>
                    <a:p>
                      <a:r>
                        <a:rPr lang="en-US" dirty="0">
                          <a:solidFill>
                            <a:schemeClr val="bg1">
                              <a:lumMod val="65000"/>
                            </a:schemeClr>
                          </a:solidFill>
                        </a:rPr>
                        <a:t>Common Tone</a:t>
                      </a:r>
                    </a:p>
                    <a:p>
                      <a:r>
                        <a:rPr lang="en-US" dirty="0">
                          <a:solidFill>
                            <a:schemeClr val="bg1">
                              <a:lumMod val="65000"/>
                            </a:schemeClr>
                          </a:solidFill>
                        </a:rPr>
                        <a:t>Nearest </a:t>
                      </a:r>
                      <a:r>
                        <a:rPr lang="en-US" dirty="0" err="1">
                          <a:solidFill>
                            <a:schemeClr val="bg1">
                              <a:lumMod val="65000"/>
                            </a:schemeClr>
                          </a:solidFill>
                        </a:rPr>
                        <a:t>Chordal</a:t>
                      </a:r>
                      <a:r>
                        <a:rPr lang="en-US" dirty="0">
                          <a:solidFill>
                            <a:schemeClr val="bg1">
                              <a:lumMod val="65000"/>
                            </a:schemeClr>
                          </a:solidFill>
                        </a:rPr>
                        <a:t> Tone</a:t>
                      </a:r>
                    </a:p>
                    <a:p>
                      <a:r>
                        <a:rPr lang="en-US" dirty="0">
                          <a:solidFill>
                            <a:schemeClr val="bg1">
                              <a:lumMod val="65000"/>
                            </a:schemeClr>
                          </a:solidFill>
                        </a:rPr>
                        <a:t>Conjunct Motion</a:t>
                      </a:r>
                    </a:p>
                    <a:p>
                      <a:r>
                        <a:rPr lang="en-US" dirty="0">
                          <a:solidFill>
                            <a:schemeClr val="bg1">
                              <a:lumMod val="65000"/>
                            </a:schemeClr>
                          </a:solidFill>
                        </a:rPr>
                        <a:t>Avoid Leaps</a:t>
                      </a:r>
                    </a:p>
                    <a:p>
                      <a:r>
                        <a:rPr lang="en-US" dirty="0">
                          <a:solidFill>
                            <a:schemeClr val="bg1">
                              <a:lumMod val="65000"/>
                            </a:schemeClr>
                          </a:solidFill>
                        </a:rPr>
                        <a:t>Avoid Part-Crossing</a:t>
                      </a:r>
                    </a:p>
                    <a:p>
                      <a:r>
                        <a:rPr lang="en-US" dirty="0">
                          <a:solidFill>
                            <a:schemeClr val="bg1">
                              <a:lumMod val="65000"/>
                            </a:schemeClr>
                          </a:solidFill>
                        </a:rPr>
                        <a:t>Avoid Part-Overlapping</a:t>
                      </a:r>
                    </a:p>
                  </a:txBody>
                  <a:tcPr/>
                </a:tc>
                <a:tc>
                  <a:txBody>
                    <a:bodyPr/>
                    <a:lstStyle/>
                    <a:p>
                      <a:r>
                        <a:rPr lang="en-US" dirty="0">
                          <a:solidFill>
                            <a:schemeClr val="bg1">
                              <a:lumMod val="65000"/>
                            </a:schemeClr>
                          </a:solidFill>
                        </a:rPr>
                        <a:t>Pitch</a:t>
                      </a:r>
                      <a:r>
                        <a:rPr lang="en-US" baseline="0" dirty="0">
                          <a:solidFill>
                            <a:schemeClr val="bg1">
                              <a:lumMod val="65000"/>
                            </a:schemeClr>
                          </a:solidFill>
                        </a:rPr>
                        <a:t> Proximity</a:t>
                      </a:r>
                      <a:endParaRPr lang="en-US" dirty="0">
                        <a:solidFill>
                          <a:schemeClr val="bg1">
                            <a:lumMod val="65000"/>
                          </a:schemeClr>
                        </a:solidFill>
                      </a:endParaRPr>
                    </a:p>
                  </a:txBody>
                  <a:tcPr/>
                </a:tc>
                <a:tc>
                  <a:txBody>
                    <a:bodyPr/>
                    <a:lstStyle/>
                    <a:p>
                      <a:r>
                        <a:rPr lang="en-US" dirty="0">
                          <a:solidFill>
                            <a:schemeClr val="bg1">
                              <a:lumMod val="65000"/>
                            </a:schemeClr>
                          </a:solidFill>
                        </a:rPr>
                        <a:t>Integration</a:t>
                      </a:r>
                      <a:r>
                        <a:rPr lang="en-US" baseline="0" dirty="0">
                          <a:solidFill>
                            <a:schemeClr val="bg1">
                              <a:lumMod val="65000"/>
                            </a:schemeClr>
                          </a:solidFill>
                        </a:rPr>
                        <a:t> and Segregation</a:t>
                      </a:r>
                      <a:endParaRPr lang="en-US" dirty="0">
                        <a:solidFill>
                          <a:schemeClr val="bg1">
                            <a:lumMod val="65000"/>
                          </a:schemeClr>
                        </a:solidFill>
                      </a:endParaRPr>
                    </a:p>
                  </a:txBody>
                  <a:tcPr/>
                </a:tc>
                <a:extLst>
                  <a:ext uri="{0D108BD9-81ED-4DB2-BD59-A6C34878D82A}">
                    <a16:rowId xmlns:a16="http://schemas.microsoft.com/office/drawing/2014/main" val="10003"/>
                  </a:ext>
                </a:extLst>
              </a:tr>
              <a:tr h="370840">
                <a:tc>
                  <a:txBody>
                    <a:bodyPr/>
                    <a:lstStyle/>
                    <a:p>
                      <a:r>
                        <a:rPr lang="en-US" dirty="0">
                          <a:solidFill>
                            <a:schemeClr val="bg1">
                              <a:lumMod val="65000"/>
                            </a:schemeClr>
                          </a:solidFill>
                        </a:rPr>
                        <a:t>Chord Spacing</a:t>
                      </a:r>
                    </a:p>
                  </a:txBody>
                  <a:tcPr/>
                </a:tc>
                <a:tc>
                  <a:txBody>
                    <a:bodyPr/>
                    <a:lstStyle/>
                    <a:p>
                      <a:r>
                        <a:rPr lang="en-US" dirty="0">
                          <a:solidFill>
                            <a:schemeClr val="bg1">
                              <a:lumMod val="65000"/>
                            </a:schemeClr>
                          </a:solidFill>
                        </a:rPr>
                        <a:t>Minimum Masking</a:t>
                      </a:r>
                    </a:p>
                  </a:txBody>
                  <a:tcPr/>
                </a:tc>
                <a:tc>
                  <a:txBody>
                    <a:bodyPr/>
                    <a:lstStyle/>
                    <a:p>
                      <a:r>
                        <a:rPr lang="en-US" dirty="0">
                          <a:solidFill>
                            <a:schemeClr val="bg1">
                              <a:lumMod val="65000"/>
                            </a:schemeClr>
                          </a:solidFill>
                        </a:rPr>
                        <a:t>Segregation</a:t>
                      </a:r>
                    </a:p>
                  </a:txBody>
                  <a:tcPr/>
                </a:tc>
                <a:extLst>
                  <a:ext uri="{0D108BD9-81ED-4DB2-BD59-A6C34878D82A}">
                    <a16:rowId xmlns:a16="http://schemas.microsoft.com/office/drawing/2014/main" val="10004"/>
                  </a:ext>
                </a:extLst>
              </a:tr>
              <a:tr h="370840">
                <a:tc>
                  <a:txBody>
                    <a:bodyPr/>
                    <a:lstStyle/>
                    <a:p>
                      <a:r>
                        <a:rPr lang="en-US" dirty="0">
                          <a:solidFill>
                            <a:schemeClr val="bg1">
                              <a:lumMod val="65000"/>
                            </a:schemeClr>
                          </a:solidFill>
                        </a:rPr>
                        <a:t>Avoid Unisons</a:t>
                      </a:r>
                    </a:p>
                  </a:txBody>
                  <a:tcPr/>
                </a:tc>
                <a:tc>
                  <a:txBody>
                    <a:bodyPr/>
                    <a:lstStyle/>
                    <a:p>
                      <a:r>
                        <a:rPr lang="en-US" dirty="0">
                          <a:solidFill>
                            <a:schemeClr val="bg1">
                              <a:lumMod val="65000"/>
                            </a:schemeClr>
                          </a:solidFill>
                        </a:rPr>
                        <a:t>Tonal Fusion</a:t>
                      </a:r>
                    </a:p>
                  </a:txBody>
                  <a:tcPr/>
                </a:tc>
                <a:tc>
                  <a:txBody>
                    <a:bodyPr/>
                    <a:lstStyle/>
                    <a:p>
                      <a:r>
                        <a:rPr lang="en-US" dirty="0">
                          <a:solidFill>
                            <a:schemeClr val="bg1">
                              <a:lumMod val="65000"/>
                            </a:schemeClr>
                          </a:solidFill>
                        </a:rPr>
                        <a:t>Segregation</a:t>
                      </a:r>
                    </a:p>
                  </a:txBody>
                  <a:tcPr/>
                </a:tc>
                <a:extLst>
                  <a:ext uri="{0D108BD9-81ED-4DB2-BD59-A6C34878D82A}">
                    <a16:rowId xmlns:a16="http://schemas.microsoft.com/office/drawing/2014/main" val="10005"/>
                  </a:ext>
                </a:extLst>
              </a:tr>
              <a:tr h="370840">
                <a:tc>
                  <a:txBody>
                    <a:bodyPr/>
                    <a:lstStyle/>
                    <a:p>
                      <a:r>
                        <a:rPr lang="en-US" dirty="0">
                          <a:solidFill>
                            <a:schemeClr val="bg1">
                              <a:lumMod val="65000"/>
                            </a:schemeClr>
                          </a:solidFill>
                        </a:rPr>
                        <a:t>Parallel/Consecutive/</a:t>
                      </a:r>
                    </a:p>
                    <a:p>
                      <a:r>
                        <a:rPr lang="en-US" dirty="0">
                          <a:solidFill>
                            <a:schemeClr val="bg1">
                              <a:lumMod val="65000"/>
                            </a:schemeClr>
                          </a:solidFill>
                        </a:rPr>
                        <a:t>Hidden</a:t>
                      </a:r>
                      <a:r>
                        <a:rPr lang="en-US" baseline="0" dirty="0">
                          <a:solidFill>
                            <a:schemeClr val="bg1">
                              <a:lumMod val="65000"/>
                            </a:schemeClr>
                          </a:solidFill>
                        </a:rPr>
                        <a:t> Perfect Intervals</a:t>
                      </a:r>
                      <a:endParaRPr lang="en-US" dirty="0">
                        <a:solidFill>
                          <a:schemeClr val="bg1">
                            <a:lumMod val="65000"/>
                          </a:schemeClr>
                        </a:solidFill>
                      </a:endParaRPr>
                    </a:p>
                  </a:txBody>
                  <a:tcPr/>
                </a:tc>
                <a:tc>
                  <a:txBody>
                    <a:bodyPr/>
                    <a:lstStyle/>
                    <a:p>
                      <a:r>
                        <a:rPr lang="en-US" dirty="0">
                          <a:solidFill>
                            <a:schemeClr val="bg1">
                              <a:lumMod val="65000"/>
                            </a:schemeClr>
                          </a:solidFill>
                        </a:rPr>
                        <a:t>Pitch Co-modulation</a:t>
                      </a:r>
                      <a:r>
                        <a:rPr lang="en-US" baseline="0" dirty="0">
                          <a:solidFill>
                            <a:schemeClr val="bg1">
                              <a:lumMod val="65000"/>
                            </a:schemeClr>
                          </a:solidFill>
                        </a:rPr>
                        <a:t> and Tonal Fusion</a:t>
                      </a:r>
                      <a:endParaRPr lang="en-US" dirty="0">
                        <a:solidFill>
                          <a:schemeClr val="bg1">
                            <a:lumMod val="65000"/>
                          </a:schemeClr>
                        </a:solidFill>
                      </a:endParaRPr>
                    </a:p>
                  </a:txBody>
                  <a:tcPr/>
                </a:tc>
                <a:tc>
                  <a:txBody>
                    <a:bodyPr/>
                    <a:lstStyle/>
                    <a:p>
                      <a:r>
                        <a:rPr lang="en-US" dirty="0">
                          <a:solidFill>
                            <a:schemeClr val="bg1">
                              <a:lumMod val="65000"/>
                            </a:schemeClr>
                          </a:solidFill>
                        </a:rPr>
                        <a:t>Segregation</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895941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9160"/>
            <a:ext cx="8229600" cy="1066800"/>
          </a:xfrm>
        </p:spPr>
        <p:txBody>
          <a:bodyPr/>
          <a:lstStyle/>
          <a:p>
            <a:r>
              <a:rPr lang="en-US" dirty="0"/>
              <a:t>Rule of </a:t>
            </a:r>
            <a:r>
              <a:rPr lang="en-US" dirty="0" err="1"/>
              <a:t>registral</a:t>
            </a:r>
            <a:r>
              <a:rPr lang="en-US" dirty="0"/>
              <a:t> compass</a:t>
            </a:r>
          </a:p>
        </p:txBody>
      </p:sp>
      <p:sp>
        <p:nvSpPr>
          <p:cNvPr id="3" name="Content Placeholder 2"/>
          <p:cNvSpPr>
            <a:spLocks noGrp="1"/>
          </p:cNvSpPr>
          <p:nvPr>
            <p:ph sz="quarter" idx="1"/>
          </p:nvPr>
        </p:nvSpPr>
        <p:spPr>
          <a:xfrm>
            <a:off x="457200" y="1603304"/>
            <a:ext cx="8229600" cy="4325112"/>
          </a:xfrm>
        </p:spPr>
        <p:txBody>
          <a:bodyPr/>
          <a:lstStyle/>
          <a:p>
            <a:r>
              <a:rPr lang="en-US" dirty="0"/>
              <a:t>Keep voices within a region between F</a:t>
            </a:r>
            <a:r>
              <a:rPr lang="en-US" baseline="-25000" dirty="0"/>
              <a:t>2</a:t>
            </a:r>
            <a:r>
              <a:rPr lang="en-US" dirty="0"/>
              <a:t> and G</a:t>
            </a:r>
            <a:r>
              <a:rPr lang="en-US" baseline="-25000" dirty="0"/>
              <a:t>5</a:t>
            </a:r>
            <a:endParaRPr lang="en-US" dirty="0"/>
          </a:p>
        </p:txBody>
      </p:sp>
      <p:pic>
        <p:nvPicPr>
          <p:cNvPr id="5" name="Picture 4" descr="range.TIF"/>
          <p:cNvPicPr>
            <a:picLocks noChangeAspect="1"/>
          </p:cNvPicPr>
          <p:nvPr/>
        </p:nvPicPr>
        <p:blipFill>
          <a:blip r:embed="rId3"/>
          <a:srcRect r="30259"/>
          <a:stretch>
            <a:fillRect/>
          </a:stretch>
        </p:blipFill>
        <p:spPr>
          <a:xfrm>
            <a:off x="3429000" y="2147669"/>
            <a:ext cx="1752600" cy="2637771"/>
          </a:xfrm>
          <a:prstGeom prst="rect">
            <a:avLst/>
          </a:prstGeom>
        </p:spPr>
      </p:pic>
      <p:pic>
        <p:nvPicPr>
          <p:cNvPr id="6" name="Picture 3"/>
          <p:cNvPicPr>
            <a:picLocks noChangeAspect="1" noChangeArrowheads="1"/>
          </p:cNvPicPr>
          <p:nvPr/>
        </p:nvPicPr>
        <p:blipFill>
          <a:blip r:embed="rId4" cstate="print"/>
          <a:srcRect t="37316" b="3624"/>
          <a:stretch>
            <a:fillRect/>
          </a:stretch>
        </p:blipFill>
        <p:spPr bwMode="auto">
          <a:xfrm>
            <a:off x="1066800" y="4937840"/>
            <a:ext cx="7229475" cy="1676400"/>
          </a:xfrm>
          <a:prstGeom prst="rect">
            <a:avLst/>
          </a:prstGeom>
          <a:noFill/>
          <a:ln w="25400">
            <a:noFill/>
            <a:miter lim="800000"/>
            <a:headEnd/>
            <a:tailEnd/>
          </a:ln>
        </p:spPr>
      </p:pic>
      <p:sp>
        <p:nvSpPr>
          <p:cNvPr id="9" name="Right Bracket 8"/>
          <p:cNvSpPr/>
          <p:nvPr/>
        </p:nvSpPr>
        <p:spPr>
          <a:xfrm rot="16200000" flipH="1" flipV="1">
            <a:off x="4229099" y="4955441"/>
            <a:ext cx="228601" cy="3048000"/>
          </a:xfrm>
          <a:prstGeom prst="rightBracket">
            <a:avLst/>
          </a:prstGeom>
          <a:ln>
            <a:solidFill>
              <a:schemeClr val="tx2">
                <a:lumMod val="75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8020"/>
            <a:ext cx="8229600" cy="1066800"/>
          </a:xfrm>
        </p:spPr>
        <p:txBody>
          <a:bodyPr>
            <a:normAutofit fontScale="90000"/>
          </a:bodyPr>
          <a:lstStyle/>
          <a:p>
            <a:r>
              <a:rPr lang="en-US" dirty="0"/>
              <a:t>Rule of </a:t>
            </a:r>
            <a:r>
              <a:rPr lang="en-US" dirty="0" err="1"/>
              <a:t>registral</a:t>
            </a:r>
            <a:r>
              <a:rPr lang="en-US" dirty="0"/>
              <a:t> compass - explained</a:t>
            </a:r>
          </a:p>
        </p:txBody>
      </p:sp>
      <p:sp>
        <p:nvSpPr>
          <p:cNvPr id="3" name="Content Placeholder 2"/>
          <p:cNvSpPr>
            <a:spLocks noGrp="1"/>
          </p:cNvSpPr>
          <p:nvPr>
            <p:ph sz="quarter" idx="1"/>
          </p:nvPr>
        </p:nvSpPr>
        <p:spPr>
          <a:xfrm>
            <a:off x="457200" y="1569884"/>
            <a:ext cx="8229600" cy="4325112"/>
          </a:xfrm>
        </p:spPr>
        <p:txBody>
          <a:bodyPr>
            <a:normAutofit fontScale="92500" lnSpcReduction="10000"/>
          </a:bodyPr>
          <a:lstStyle/>
          <a:p>
            <a:r>
              <a:rPr lang="en-US" b="1" dirty="0">
                <a:solidFill>
                  <a:schemeClr val="accent6">
                    <a:lumMod val="75000"/>
                  </a:schemeClr>
                </a:solidFill>
              </a:rPr>
              <a:t>Clear</a:t>
            </a:r>
            <a:r>
              <a:rPr lang="en-US" dirty="0"/>
              <a:t> auditory stream integration within each part</a:t>
            </a:r>
          </a:p>
          <a:p>
            <a:endParaRPr lang="en-US" dirty="0"/>
          </a:p>
          <a:p>
            <a:r>
              <a:rPr lang="en-US" dirty="0"/>
              <a:t>1.  </a:t>
            </a:r>
            <a:r>
              <a:rPr lang="en-US" dirty="0" err="1"/>
              <a:t>Toneness</a:t>
            </a:r>
            <a:r>
              <a:rPr lang="en-US" dirty="0"/>
              <a:t> principle</a:t>
            </a:r>
          </a:p>
          <a:p>
            <a:pPr lvl="1"/>
            <a:r>
              <a:rPr lang="en-US" dirty="0"/>
              <a:t>Sounds that have unambiguous pitch evoke stronger auditory images</a:t>
            </a:r>
          </a:p>
          <a:p>
            <a:endParaRPr lang="en-US" dirty="0"/>
          </a:p>
          <a:p>
            <a:r>
              <a:rPr lang="en-US" dirty="0"/>
              <a:t>How do we produce events with strong </a:t>
            </a:r>
            <a:r>
              <a:rPr lang="en-US" dirty="0" err="1"/>
              <a:t>toneness</a:t>
            </a:r>
            <a:r>
              <a:rPr lang="en-US" dirty="0"/>
              <a:t>?</a:t>
            </a:r>
          </a:p>
          <a:p>
            <a:pPr lvl="1"/>
            <a:r>
              <a:rPr lang="en-US" dirty="0"/>
              <a:t>Frequencies above 5000 Hz tend to sound like indistinct “sizzles” devoid of pitch</a:t>
            </a:r>
          </a:p>
          <a:p>
            <a:pPr lvl="1"/>
            <a:r>
              <a:rPr lang="en-US" dirty="0"/>
              <a:t>Low frequencies sound like deep rumblings.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7500"/>
            <a:ext cx="8229600" cy="1066800"/>
          </a:xfrm>
        </p:spPr>
        <p:txBody>
          <a:bodyPr/>
          <a:lstStyle/>
          <a:p>
            <a:r>
              <a:rPr lang="en-US" dirty="0"/>
              <a:t>Pitch weight</a:t>
            </a:r>
          </a:p>
        </p:txBody>
      </p:sp>
      <p:sp>
        <p:nvSpPr>
          <p:cNvPr id="3" name="Content Placeholder 2"/>
          <p:cNvSpPr>
            <a:spLocks noGrp="1"/>
          </p:cNvSpPr>
          <p:nvPr>
            <p:ph sz="quarter" idx="1"/>
          </p:nvPr>
        </p:nvSpPr>
        <p:spPr>
          <a:xfrm>
            <a:off x="457200" y="1303363"/>
            <a:ext cx="8229600" cy="1828800"/>
          </a:xfrm>
        </p:spPr>
        <p:txBody>
          <a:bodyPr>
            <a:normAutofit lnSpcReduction="10000"/>
          </a:bodyPr>
          <a:lstStyle/>
          <a:p>
            <a:r>
              <a:rPr lang="en-US" dirty="0"/>
              <a:t>Pitch weight (index of pitch clarity) varies with frequency</a:t>
            </a:r>
          </a:p>
          <a:p>
            <a:r>
              <a:rPr lang="en-US" dirty="0"/>
              <a:t>Average pitch of instrumental music (around D#4) is close to the maximum pitch weight</a:t>
            </a:r>
          </a:p>
        </p:txBody>
      </p:sp>
      <p:pic>
        <p:nvPicPr>
          <p:cNvPr id="4" name="Picture 4"/>
          <p:cNvPicPr>
            <a:picLocks noChangeAspect="1" noChangeArrowheads="1"/>
          </p:cNvPicPr>
          <p:nvPr/>
        </p:nvPicPr>
        <p:blipFill>
          <a:blip r:embed="rId3"/>
          <a:srcRect l="5882" t="7331" r="14706" b="2864"/>
          <a:stretch>
            <a:fillRect/>
          </a:stretch>
        </p:blipFill>
        <p:spPr bwMode="auto">
          <a:xfrm>
            <a:off x="1143000" y="2971800"/>
            <a:ext cx="6172200" cy="3733800"/>
          </a:xfrm>
          <a:prstGeom prst="rect">
            <a:avLst/>
          </a:prstGeom>
          <a:noFill/>
          <a:ln w="9525">
            <a:noFill/>
            <a:miter lim="800000"/>
            <a:headEnd/>
            <a:tailEnd/>
          </a:ln>
        </p:spPr>
      </p:pic>
      <p:sp>
        <p:nvSpPr>
          <p:cNvPr id="6" name="Right Brace 5"/>
          <p:cNvSpPr/>
          <p:nvPr/>
        </p:nvSpPr>
        <p:spPr>
          <a:xfrm rot="5400000">
            <a:off x="4610100" y="4152900"/>
            <a:ext cx="381000" cy="243840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Up Arrow 6"/>
          <p:cNvSpPr/>
          <p:nvPr/>
        </p:nvSpPr>
        <p:spPr>
          <a:xfrm>
            <a:off x="4876800" y="6172200"/>
            <a:ext cx="152400" cy="609600"/>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869635988"/>
              </p:ext>
            </p:extLst>
          </p:nvPr>
        </p:nvGraphicFramePr>
        <p:xfrm>
          <a:off x="457200" y="1219200"/>
          <a:ext cx="8229600" cy="450088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en-US" dirty="0"/>
                        <a:t>Voice-leading Rules</a:t>
                      </a:r>
                    </a:p>
                  </a:txBody>
                  <a:tcPr/>
                </a:tc>
                <a:tc>
                  <a:txBody>
                    <a:bodyPr/>
                    <a:lstStyle/>
                    <a:p>
                      <a:r>
                        <a:rPr lang="en-US" dirty="0"/>
                        <a:t>Perceptual Principles</a:t>
                      </a:r>
                    </a:p>
                  </a:txBody>
                  <a:tcPr/>
                </a:tc>
                <a:tc>
                  <a:txBody>
                    <a:bodyPr/>
                    <a:lstStyle/>
                    <a:p>
                      <a:r>
                        <a:rPr lang="en-US" dirty="0"/>
                        <a:t>Auditory Streaming</a:t>
                      </a:r>
                    </a:p>
                    <a:p>
                      <a:endParaRPr lang="en-US" dirty="0"/>
                    </a:p>
                  </a:txBody>
                  <a:tcPr/>
                </a:tc>
                <a:extLst>
                  <a:ext uri="{0D108BD9-81ED-4DB2-BD59-A6C34878D82A}">
                    <a16:rowId xmlns:a16="http://schemas.microsoft.com/office/drawing/2014/main" val="10000"/>
                  </a:ext>
                </a:extLst>
              </a:tr>
              <a:tr h="370840">
                <a:tc>
                  <a:txBody>
                    <a:bodyPr/>
                    <a:lstStyle/>
                    <a:p>
                      <a:r>
                        <a:rPr lang="en-US" b="0" dirty="0" err="1"/>
                        <a:t>Registral</a:t>
                      </a:r>
                      <a:r>
                        <a:rPr lang="en-US" b="0" dirty="0"/>
                        <a:t> Compass</a:t>
                      </a:r>
                    </a:p>
                  </a:txBody>
                  <a:tcPr/>
                </a:tc>
                <a:tc>
                  <a:txBody>
                    <a:bodyPr/>
                    <a:lstStyle/>
                    <a:p>
                      <a:r>
                        <a:rPr lang="en-US" b="0" dirty="0" err="1"/>
                        <a:t>Toneness</a:t>
                      </a:r>
                      <a:endParaRPr lang="en-US" b="0" dirty="0"/>
                    </a:p>
                  </a:txBody>
                  <a:tcPr/>
                </a:tc>
                <a:tc>
                  <a:txBody>
                    <a:bodyPr/>
                    <a:lstStyle/>
                    <a:p>
                      <a:r>
                        <a:rPr lang="en-US" b="0" dirty="0"/>
                        <a:t>Integration</a:t>
                      </a:r>
                    </a:p>
                  </a:txBody>
                  <a:tcPr/>
                </a:tc>
                <a:extLst>
                  <a:ext uri="{0D108BD9-81ED-4DB2-BD59-A6C34878D82A}">
                    <a16:rowId xmlns:a16="http://schemas.microsoft.com/office/drawing/2014/main" val="10001"/>
                  </a:ext>
                </a:extLst>
              </a:tr>
              <a:tr h="370840">
                <a:tc>
                  <a:txBody>
                    <a:bodyPr/>
                    <a:lstStyle/>
                    <a:p>
                      <a:r>
                        <a:rPr lang="en-US" b="1">
                          <a:solidFill>
                            <a:schemeClr val="tx1"/>
                          </a:solidFill>
                        </a:rPr>
                        <a:t>(No</a:t>
                      </a:r>
                      <a:r>
                        <a:rPr lang="en-US" b="1" baseline="0">
                          <a:solidFill>
                            <a:schemeClr val="tx1"/>
                          </a:solidFill>
                        </a:rPr>
                        <a:t> rule)</a:t>
                      </a:r>
                      <a:endParaRPr lang="en-US" b="1" dirty="0">
                        <a:solidFill>
                          <a:schemeClr val="tx1"/>
                        </a:solidFill>
                      </a:endParaRPr>
                    </a:p>
                  </a:txBody>
                  <a:tcPr/>
                </a:tc>
                <a:tc>
                  <a:txBody>
                    <a:bodyPr/>
                    <a:lstStyle/>
                    <a:p>
                      <a:r>
                        <a:rPr lang="en-US" b="1" dirty="0">
                          <a:solidFill>
                            <a:schemeClr val="tx1"/>
                          </a:solidFill>
                        </a:rPr>
                        <a:t>Temporal Continuity</a:t>
                      </a:r>
                    </a:p>
                  </a:txBody>
                  <a:tcPr/>
                </a:tc>
                <a:tc>
                  <a:txBody>
                    <a:bodyPr/>
                    <a:lstStyle/>
                    <a:p>
                      <a:r>
                        <a:rPr lang="en-US" b="1" dirty="0">
                          <a:solidFill>
                            <a:schemeClr val="tx1"/>
                          </a:solidFill>
                        </a:rPr>
                        <a:t>Integration</a:t>
                      </a:r>
                    </a:p>
                  </a:txBody>
                  <a:tcPr/>
                </a:tc>
                <a:extLst>
                  <a:ext uri="{0D108BD9-81ED-4DB2-BD59-A6C34878D82A}">
                    <a16:rowId xmlns:a16="http://schemas.microsoft.com/office/drawing/2014/main" val="10002"/>
                  </a:ext>
                </a:extLst>
              </a:tr>
              <a:tr h="370840">
                <a:tc>
                  <a:txBody>
                    <a:bodyPr/>
                    <a:lstStyle/>
                    <a:p>
                      <a:r>
                        <a:rPr lang="en-US" dirty="0">
                          <a:solidFill>
                            <a:schemeClr val="bg1">
                              <a:lumMod val="65000"/>
                            </a:schemeClr>
                          </a:solidFill>
                        </a:rPr>
                        <a:t>Common Tone</a:t>
                      </a:r>
                    </a:p>
                    <a:p>
                      <a:r>
                        <a:rPr lang="en-US" dirty="0">
                          <a:solidFill>
                            <a:schemeClr val="bg1">
                              <a:lumMod val="65000"/>
                            </a:schemeClr>
                          </a:solidFill>
                        </a:rPr>
                        <a:t>Nearest </a:t>
                      </a:r>
                      <a:r>
                        <a:rPr lang="en-US" dirty="0" err="1">
                          <a:solidFill>
                            <a:schemeClr val="bg1">
                              <a:lumMod val="65000"/>
                            </a:schemeClr>
                          </a:solidFill>
                        </a:rPr>
                        <a:t>Chordal</a:t>
                      </a:r>
                      <a:r>
                        <a:rPr lang="en-US" dirty="0">
                          <a:solidFill>
                            <a:schemeClr val="bg1">
                              <a:lumMod val="65000"/>
                            </a:schemeClr>
                          </a:solidFill>
                        </a:rPr>
                        <a:t> Tone</a:t>
                      </a:r>
                    </a:p>
                    <a:p>
                      <a:r>
                        <a:rPr lang="en-US" dirty="0">
                          <a:solidFill>
                            <a:schemeClr val="bg1">
                              <a:lumMod val="65000"/>
                            </a:schemeClr>
                          </a:solidFill>
                        </a:rPr>
                        <a:t>Conjunct Motion</a:t>
                      </a:r>
                    </a:p>
                    <a:p>
                      <a:r>
                        <a:rPr lang="en-US" dirty="0">
                          <a:solidFill>
                            <a:schemeClr val="bg1">
                              <a:lumMod val="65000"/>
                            </a:schemeClr>
                          </a:solidFill>
                        </a:rPr>
                        <a:t>Avoid Leaps</a:t>
                      </a:r>
                    </a:p>
                    <a:p>
                      <a:r>
                        <a:rPr lang="en-US" dirty="0">
                          <a:solidFill>
                            <a:schemeClr val="bg1">
                              <a:lumMod val="65000"/>
                            </a:schemeClr>
                          </a:solidFill>
                        </a:rPr>
                        <a:t>Avoid Part-Crossing</a:t>
                      </a:r>
                    </a:p>
                    <a:p>
                      <a:r>
                        <a:rPr lang="en-US" dirty="0">
                          <a:solidFill>
                            <a:schemeClr val="bg1">
                              <a:lumMod val="65000"/>
                            </a:schemeClr>
                          </a:solidFill>
                        </a:rPr>
                        <a:t>Avoid Part-Overlapping</a:t>
                      </a:r>
                    </a:p>
                  </a:txBody>
                  <a:tcPr/>
                </a:tc>
                <a:tc>
                  <a:txBody>
                    <a:bodyPr/>
                    <a:lstStyle/>
                    <a:p>
                      <a:r>
                        <a:rPr lang="en-US" dirty="0">
                          <a:solidFill>
                            <a:schemeClr val="bg1">
                              <a:lumMod val="65000"/>
                            </a:schemeClr>
                          </a:solidFill>
                        </a:rPr>
                        <a:t>Pitch</a:t>
                      </a:r>
                      <a:r>
                        <a:rPr lang="en-US" baseline="0" dirty="0">
                          <a:solidFill>
                            <a:schemeClr val="bg1">
                              <a:lumMod val="65000"/>
                            </a:schemeClr>
                          </a:solidFill>
                        </a:rPr>
                        <a:t> Proximity</a:t>
                      </a:r>
                      <a:endParaRPr lang="en-US" dirty="0">
                        <a:solidFill>
                          <a:schemeClr val="bg1">
                            <a:lumMod val="65000"/>
                          </a:schemeClr>
                        </a:solidFill>
                      </a:endParaRPr>
                    </a:p>
                  </a:txBody>
                  <a:tcPr/>
                </a:tc>
                <a:tc>
                  <a:txBody>
                    <a:bodyPr/>
                    <a:lstStyle/>
                    <a:p>
                      <a:r>
                        <a:rPr lang="en-US" dirty="0">
                          <a:solidFill>
                            <a:schemeClr val="bg1">
                              <a:lumMod val="65000"/>
                            </a:schemeClr>
                          </a:solidFill>
                        </a:rPr>
                        <a:t>Integration</a:t>
                      </a:r>
                      <a:r>
                        <a:rPr lang="en-US" baseline="0" dirty="0">
                          <a:solidFill>
                            <a:schemeClr val="bg1">
                              <a:lumMod val="65000"/>
                            </a:schemeClr>
                          </a:solidFill>
                        </a:rPr>
                        <a:t> and Segregation</a:t>
                      </a:r>
                      <a:endParaRPr lang="en-US" dirty="0">
                        <a:solidFill>
                          <a:schemeClr val="bg1">
                            <a:lumMod val="65000"/>
                          </a:schemeClr>
                        </a:solidFill>
                      </a:endParaRPr>
                    </a:p>
                  </a:txBody>
                  <a:tcPr/>
                </a:tc>
                <a:extLst>
                  <a:ext uri="{0D108BD9-81ED-4DB2-BD59-A6C34878D82A}">
                    <a16:rowId xmlns:a16="http://schemas.microsoft.com/office/drawing/2014/main" val="10003"/>
                  </a:ext>
                </a:extLst>
              </a:tr>
              <a:tr h="370840">
                <a:tc>
                  <a:txBody>
                    <a:bodyPr/>
                    <a:lstStyle/>
                    <a:p>
                      <a:r>
                        <a:rPr lang="en-US" dirty="0">
                          <a:solidFill>
                            <a:schemeClr val="bg1">
                              <a:lumMod val="65000"/>
                            </a:schemeClr>
                          </a:solidFill>
                        </a:rPr>
                        <a:t>Chord Spacing</a:t>
                      </a:r>
                    </a:p>
                  </a:txBody>
                  <a:tcPr/>
                </a:tc>
                <a:tc>
                  <a:txBody>
                    <a:bodyPr/>
                    <a:lstStyle/>
                    <a:p>
                      <a:r>
                        <a:rPr lang="en-US" dirty="0">
                          <a:solidFill>
                            <a:schemeClr val="bg1">
                              <a:lumMod val="65000"/>
                            </a:schemeClr>
                          </a:solidFill>
                        </a:rPr>
                        <a:t>Minimum Masking</a:t>
                      </a:r>
                    </a:p>
                  </a:txBody>
                  <a:tcPr/>
                </a:tc>
                <a:tc>
                  <a:txBody>
                    <a:bodyPr/>
                    <a:lstStyle/>
                    <a:p>
                      <a:r>
                        <a:rPr lang="en-US" dirty="0">
                          <a:solidFill>
                            <a:schemeClr val="bg1">
                              <a:lumMod val="65000"/>
                            </a:schemeClr>
                          </a:solidFill>
                        </a:rPr>
                        <a:t>Segregation</a:t>
                      </a:r>
                    </a:p>
                  </a:txBody>
                  <a:tcPr/>
                </a:tc>
                <a:extLst>
                  <a:ext uri="{0D108BD9-81ED-4DB2-BD59-A6C34878D82A}">
                    <a16:rowId xmlns:a16="http://schemas.microsoft.com/office/drawing/2014/main" val="10004"/>
                  </a:ext>
                </a:extLst>
              </a:tr>
              <a:tr h="370840">
                <a:tc>
                  <a:txBody>
                    <a:bodyPr/>
                    <a:lstStyle/>
                    <a:p>
                      <a:r>
                        <a:rPr lang="en-US" dirty="0">
                          <a:solidFill>
                            <a:schemeClr val="bg1">
                              <a:lumMod val="65000"/>
                            </a:schemeClr>
                          </a:solidFill>
                        </a:rPr>
                        <a:t>Avoid Unisons</a:t>
                      </a:r>
                    </a:p>
                  </a:txBody>
                  <a:tcPr/>
                </a:tc>
                <a:tc>
                  <a:txBody>
                    <a:bodyPr/>
                    <a:lstStyle/>
                    <a:p>
                      <a:r>
                        <a:rPr lang="en-US" dirty="0">
                          <a:solidFill>
                            <a:schemeClr val="bg1">
                              <a:lumMod val="65000"/>
                            </a:schemeClr>
                          </a:solidFill>
                        </a:rPr>
                        <a:t>Tonal Fusion</a:t>
                      </a:r>
                    </a:p>
                  </a:txBody>
                  <a:tcPr/>
                </a:tc>
                <a:tc>
                  <a:txBody>
                    <a:bodyPr/>
                    <a:lstStyle/>
                    <a:p>
                      <a:r>
                        <a:rPr lang="en-US" dirty="0">
                          <a:solidFill>
                            <a:schemeClr val="bg1">
                              <a:lumMod val="65000"/>
                            </a:schemeClr>
                          </a:solidFill>
                        </a:rPr>
                        <a:t>Segregation</a:t>
                      </a:r>
                    </a:p>
                  </a:txBody>
                  <a:tcPr/>
                </a:tc>
                <a:extLst>
                  <a:ext uri="{0D108BD9-81ED-4DB2-BD59-A6C34878D82A}">
                    <a16:rowId xmlns:a16="http://schemas.microsoft.com/office/drawing/2014/main" val="10005"/>
                  </a:ext>
                </a:extLst>
              </a:tr>
              <a:tr h="370840">
                <a:tc>
                  <a:txBody>
                    <a:bodyPr/>
                    <a:lstStyle/>
                    <a:p>
                      <a:r>
                        <a:rPr lang="en-US" dirty="0">
                          <a:solidFill>
                            <a:schemeClr val="bg1">
                              <a:lumMod val="65000"/>
                            </a:schemeClr>
                          </a:solidFill>
                        </a:rPr>
                        <a:t>Parallel/Consecutive/</a:t>
                      </a:r>
                    </a:p>
                    <a:p>
                      <a:r>
                        <a:rPr lang="en-US" dirty="0">
                          <a:solidFill>
                            <a:schemeClr val="bg1">
                              <a:lumMod val="65000"/>
                            </a:schemeClr>
                          </a:solidFill>
                        </a:rPr>
                        <a:t>Hidden</a:t>
                      </a:r>
                      <a:r>
                        <a:rPr lang="en-US" baseline="0" dirty="0">
                          <a:solidFill>
                            <a:schemeClr val="bg1">
                              <a:lumMod val="65000"/>
                            </a:schemeClr>
                          </a:solidFill>
                        </a:rPr>
                        <a:t> Perfect Intervals</a:t>
                      </a:r>
                      <a:endParaRPr lang="en-US" dirty="0">
                        <a:solidFill>
                          <a:schemeClr val="bg1">
                            <a:lumMod val="65000"/>
                          </a:schemeClr>
                        </a:solidFill>
                      </a:endParaRPr>
                    </a:p>
                  </a:txBody>
                  <a:tcPr/>
                </a:tc>
                <a:tc>
                  <a:txBody>
                    <a:bodyPr/>
                    <a:lstStyle/>
                    <a:p>
                      <a:r>
                        <a:rPr lang="en-US" dirty="0">
                          <a:solidFill>
                            <a:schemeClr val="bg1">
                              <a:lumMod val="65000"/>
                            </a:schemeClr>
                          </a:solidFill>
                        </a:rPr>
                        <a:t>Pitch Co-modulation</a:t>
                      </a:r>
                      <a:r>
                        <a:rPr lang="en-US" baseline="0" dirty="0">
                          <a:solidFill>
                            <a:schemeClr val="bg1">
                              <a:lumMod val="65000"/>
                            </a:schemeClr>
                          </a:solidFill>
                        </a:rPr>
                        <a:t> and Tonal Fusion</a:t>
                      </a:r>
                      <a:endParaRPr lang="en-US" dirty="0">
                        <a:solidFill>
                          <a:schemeClr val="bg1">
                            <a:lumMod val="65000"/>
                          </a:schemeClr>
                        </a:solidFill>
                      </a:endParaRPr>
                    </a:p>
                  </a:txBody>
                  <a:tcPr/>
                </a:tc>
                <a:tc>
                  <a:txBody>
                    <a:bodyPr/>
                    <a:lstStyle/>
                    <a:p>
                      <a:r>
                        <a:rPr lang="en-US" dirty="0">
                          <a:solidFill>
                            <a:schemeClr val="bg1">
                              <a:lumMod val="65000"/>
                            </a:schemeClr>
                          </a:solidFill>
                        </a:rPr>
                        <a:t>Segregation</a:t>
                      </a:r>
                    </a:p>
                  </a:txBody>
                  <a:tcPr/>
                </a:tc>
                <a:extLst>
                  <a:ext uri="{0D108BD9-81ED-4DB2-BD59-A6C34878D82A}">
                    <a16:rowId xmlns:a16="http://schemas.microsoft.com/office/drawing/2014/main" val="10006"/>
                  </a:ext>
                </a:extLst>
              </a:tr>
            </a:tbl>
          </a:graphicData>
        </a:graphic>
      </p:graphicFrame>
      <p:cxnSp>
        <p:nvCxnSpPr>
          <p:cNvPr id="5" name="Straight Connector 4"/>
          <p:cNvCxnSpPr/>
          <p:nvPr/>
        </p:nvCxnSpPr>
        <p:spPr>
          <a:xfrm>
            <a:off x="427658" y="2025164"/>
            <a:ext cx="8259142" cy="1588"/>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17300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0300"/>
            <a:ext cx="8229600" cy="1066800"/>
          </a:xfrm>
        </p:spPr>
        <p:txBody>
          <a:bodyPr/>
          <a:lstStyle/>
          <a:p>
            <a:r>
              <a:rPr lang="en-US" dirty="0"/>
              <a:t>Temporal continuity</a:t>
            </a:r>
          </a:p>
        </p:txBody>
      </p:sp>
      <p:sp>
        <p:nvSpPr>
          <p:cNvPr id="3" name="Content Placeholder 2"/>
          <p:cNvSpPr>
            <a:spLocks noGrp="1"/>
          </p:cNvSpPr>
          <p:nvPr>
            <p:ph sz="quarter" idx="1"/>
          </p:nvPr>
        </p:nvSpPr>
        <p:spPr>
          <a:xfrm>
            <a:off x="457200" y="1597100"/>
            <a:ext cx="8229600" cy="4977436"/>
          </a:xfrm>
        </p:spPr>
        <p:txBody>
          <a:bodyPr>
            <a:normAutofit lnSpcReduction="10000"/>
          </a:bodyPr>
          <a:lstStyle/>
          <a:p>
            <a:r>
              <a:rPr lang="en-US" dirty="0"/>
              <a:t>Clear auditory stream </a:t>
            </a:r>
            <a:r>
              <a:rPr lang="en-US" b="1" dirty="0">
                <a:solidFill>
                  <a:srgbClr val="525B7E"/>
                </a:solidFill>
              </a:rPr>
              <a:t>integration</a:t>
            </a:r>
            <a:r>
              <a:rPr lang="en-US" dirty="0"/>
              <a:t> within each part</a:t>
            </a:r>
          </a:p>
          <a:p>
            <a:endParaRPr lang="en-US" dirty="0"/>
          </a:p>
          <a:p>
            <a:r>
              <a:rPr lang="en-US" dirty="0"/>
              <a:t>2. Temporal continuity</a:t>
            </a:r>
          </a:p>
          <a:p>
            <a:pPr lvl="1"/>
            <a:r>
              <a:rPr lang="en-US" dirty="0"/>
              <a:t>Auditory streams are best evoked by continuous or recurring sounds</a:t>
            </a:r>
          </a:p>
          <a:p>
            <a:pPr lvl="1"/>
            <a:endParaRPr lang="en-US" dirty="0"/>
          </a:p>
          <a:p>
            <a:r>
              <a:rPr lang="en-US" dirty="0"/>
              <a:t>In musical practice, this principle is followed by:</a:t>
            </a:r>
          </a:p>
          <a:p>
            <a:pPr lvl="1"/>
            <a:r>
              <a:rPr lang="en-US" dirty="0"/>
              <a:t>Designing instruments to maximize the duration of produced sound</a:t>
            </a:r>
          </a:p>
          <a:p>
            <a:pPr lvl="1"/>
            <a:r>
              <a:rPr lang="en-US" dirty="0"/>
              <a:t>Avoiding rests</a:t>
            </a:r>
          </a:p>
          <a:p>
            <a:pPr lvl="1"/>
            <a:r>
              <a:rPr lang="en-US" dirty="0"/>
              <a:t>Avoiding overlapping resonances</a:t>
            </a:r>
          </a:p>
          <a:p>
            <a:pPr lvl="1"/>
            <a:endParaRPr lang="en-US" dirty="0"/>
          </a:p>
          <a:p>
            <a:endParaRPr lang="en-US" dirty="0"/>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309042895"/>
              </p:ext>
            </p:extLst>
          </p:nvPr>
        </p:nvGraphicFramePr>
        <p:xfrm>
          <a:off x="457200" y="1219200"/>
          <a:ext cx="8229600" cy="450088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en-US" dirty="0"/>
                        <a:t>Voice-leading Rules</a:t>
                      </a:r>
                    </a:p>
                  </a:txBody>
                  <a:tcPr/>
                </a:tc>
                <a:tc>
                  <a:txBody>
                    <a:bodyPr/>
                    <a:lstStyle/>
                    <a:p>
                      <a:r>
                        <a:rPr lang="en-US" dirty="0"/>
                        <a:t>Perceptual Principles</a:t>
                      </a:r>
                    </a:p>
                  </a:txBody>
                  <a:tcPr/>
                </a:tc>
                <a:tc>
                  <a:txBody>
                    <a:bodyPr/>
                    <a:lstStyle/>
                    <a:p>
                      <a:r>
                        <a:rPr lang="en-US" dirty="0"/>
                        <a:t>Auditory Streaming</a:t>
                      </a:r>
                    </a:p>
                    <a:p>
                      <a:endParaRPr lang="en-US" dirty="0"/>
                    </a:p>
                  </a:txBody>
                  <a:tcPr/>
                </a:tc>
                <a:extLst>
                  <a:ext uri="{0D108BD9-81ED-4DB2-BD59-A6C34878D82A}">
                    <a16:rowId xmlns:a16="http://schemas.microsoft.com/office/drawing/2014/main" val="10000"/>
                  </a:ext>
                </a:extLst>
              </a:tr>
              <a:tr h="370840">
                <a:tc>
                  <a:txBody>
                    <a:bodyPr/>
                    <a:lstStyle/>
                    <a:p>
                      <a:r>
                        <a:rPr lang="en-US" b="0" dirty="0" err="1"/>
                        <a:t>Registral</a:t>
                      </a:r>
                      <a:r>
                        <a:rPr lang="en-US" b="0" dirty="0"/>
                        <a:t> Compass</a:t>
                      </a:r>
                    </a:p>
                  </a:txBody>
                  <a:tcPr/>
                </a:tc>
                <a:tc>
                  <a:txBody>
                    <a:bodyPr/>
                    <a:lstStyle/>
                    <a:p>
                      <a:r>
                        <a:rPr lang="en-US" b="0" dirty="0" err="1"/>
                        <a:t>Toneness</a:t>
                      </a:r>
                      <a:endParaRPr lang="en-US" b="0" dirty="0"/>
                    </a:p>
                  </a:txBody>
                  <a:tcPr/>
                </a:tc>
                <a:tc>
                  <a:txBody>
                    <a:bodyPr/>
                    <a:lstStyle/>
                    <a:p>
                      <a:r>
                        <a:rPr lang="en-US" b="0" dirty="0"/>
                        <a:t>Integration</a:t>
                      </a:r>
                    </a:p>
                  </a:txBody>
                  <a:tcPr/>
                </a:tc>
                <a:extLst>
                  <a:ext uri="{0D108BD9-81ED-4DB2-BD59-A6C34878D82A}">
                    <a16:rowId xmlns:a16="http://schemas.microsoft.com/office/drawing/2014/main" val="10001"/>
                  </a:ext>
                </a:extLst>
              </a:tr>
              <a:tr h="370840">
                <a:tc>
                  <a:txBody>
                    <a:bodyPr/>
                    <a:lstStyle/>
                    <a:p>
                      <a:r>
                        <a:rPr lang="en-US" b="0">
                          <a:solidFill>
                            <a:schemeClr val="tx1"/>
                          </a:solidFill>
                        </a:rPr>
                        <a:t>(No</a:t>
                      </a:r>
                      <a:r>
                        <a:rPr lang="en-US" b="0" baseline="0">
                          <a:solidFill>
                            <a:schemeClr val="tx1"/>
                          </a:solidFill>
                        </a:rPr>
                        <a:t> rule)</a:t>
                      </a:r>
                      <a:endParaRPr lang="en-US" b="0" dirty="0">
                        <a:solidFill>
                          <a:schemeClr val="tx1"/>
                        </a:solidFill>
                      </a:endParaRPr>
                    </a:p>
                  </a:txBody>
                  <a:tcPr/>
                </a:tc>
                <a:tc>
                  <a:txBody>
                    <a:bodyPr/>
                    <a:lstStyle/>
                    <a:p>
                      <a:r>
                        <a:rPr lang="en-US" b="0" dirty="0">
                          <a:solidFill>
                            <a:schemeClr val="tx1"/>
                          </a:solidFill>
                        </a:rPr>
                        <a:t>Temporal Continuity</a:t>
                      </a:r>
                    </a:p>
                  </a:txBody>
                  <a:tcPr/>
                </a:tc>
                <a:tc>
                  <a:txBody>
                    <a:bodyPr/>
                    <a:lstStyle/>
                    <a:p>
                      <a:r>
                        <a:rPr lang="en-US" b="0" dirty="0">
                          <a:solidFill>
                            <a:schemeClr val="tx1"/>
                          </a:solidFill>
                        </a:rPr>
                        <a:t>Integration</a:t>
                      </a:r>
                    </a:p>
                  </a:txBody>
                  <a:tcPr/>
                </a:tc>
                <a:extLst>
                  <a:ext uri="{0D108BD9-81ED-4DB2-BD59-A6C34878D82A}">
                    <a16:rowId xmlns:a16="http://schemas.microsoft.com/office/drawing/2014/main" val="10002"/>
                  </a:ext>
                </a:extLst>
              </a:tr>
              <a:tr h="370840">
                <a:tc>
                  <a:txBody>
                    <a:bodyPr/>
                    <a:lstStyle/>
                    <a:p>
                      <a:r>
                        <a:rPr lang="en-US" b="0" dirty="0">
                          <a:solidFill>
                            <a:schemeClr val="bg1">
                              <a:lumMod val="65000"/>
                            </a:schemeClr>
                          </a:solidFill>
                        </a:rPr>
                        <a:t>Common Tone</a:t>
                      </a:r>
                    </a:p>
                    <a:p>
                      <a:r>
                        <a:rPr lang="en-US" b="0" dirty="0">
                          <a:solidFill>
                            <a:schemeClr val="bg1">
                              <a:lumMod val="65000"/>
                            </a:schemeClr>
                          </a:solidFill>
                        </a:rPr>
                        <a:t>Nearest </a:t>
                      </a:r>
                      <a:r>
                        <a:rPr lang="en-US" b="0" dirty="0" err="1">
                          <a:solidFill>
                            <a:schemeClr val="bg1">
                              <a:lumMod val="65000"/>
                            </a:schemeClr>
                          </a:solidFill>
                        </a:rPr>
                        <a:t>Chordal</a:t>
                      </a:r>
                      <a:r>
                        <a:rPr lang="en-US" b="0" dirty="0">
                          <a:solidFill>
                            <a:schemeClr val="bg1">
                              <a:lumMod val="65000"/>
                            </a:schemeClr>
                          </a:solidFill>
                        </a:rPr>
                        <a:t> Tone</a:t>
                      </a:r>
                    </a:p>
                    <a:p>
                      <a:r>
                        <a:rPr lang="en-US" b="0" dirty="0">
                          <a:solidFill>
                            <a:schemeClr val="bg1">
                              <a:lumMod val="65000"/>
                            </a:schemeClr>
                          </a:solidFill>
                        </a:rPr>
                        <a:t>Conjunct Motion</a:t>
                      </a:r>
                    </a:p>
                    <a:p>
                      <a:r>
                        <a:rPr lang="en-US" b="0" dirty="0">
                          <a:solidFill>
                            <a:schemeClr val="bg1">
                              <a:lumMod val="65000"/>
                            </a:schemeClr>
                          </a:solidFill>
                        </a:rPr>
                        <a:t>Avoid Leaps</a:t>
                      </a:r>
                    </a:p>
                    <a:p>
                      <a:r>
                        <a:rPr lang="en-US" b="0" dirty="0">
                          <a:solidFill>
                            <a:schemeClr val="bg1">
                              <a:lumMod val="65000"/>
                            </a:schemeClr>
                          </a:solidFill>
                        </a:rPr>
                        <a:t>Avoid Part-Crossing</a:t>
                      </a:r>
                    </a:p>
                    <a:p>
                      <a:r>
                        <a:rPr lang="en-US" b="0" dirty="0">
                          <a:solidFill>
                            <a:schemeClr val="bg1">
                              <a:lumMod val="65000"/>
                            </a:schemeClr>
                          </a:solidFill>
                        </a:rPr>
                        <a:t>Avoid Part-Overlapping</a:t>
                      </a:r>
                    </a:p>
                  </a:txBody>
                  <a:tcPr/>
                </a:tc>
                <a:tc>
                  <a:txBody>
                    <a:bodyPr/>
                    <a:lstStyle/>
                    <a:p>
                      <a:r>
                        <a:rPr lang="en-US" b="0" dirty="0">
                          <a:solidFill>
                            <a:schemeClr val="bg1">
                              <a:lumMod val="65000"/>
                            </a:schemeClr>
                          </a:solidFill>
                        </a:rPr>
                        <a:t>Pitch</a:t>
                      </a:r>
                      <a:r>
                        <a:rPr lang="en-US" b="0" baseline="0" dirty="0">
                          <a:solidFill>
                            <a:schemeClr val="bg1">
                              <a:lumMod val="65000"/>
                            </a:schemeClr>
                          </a:solidFill>
                        </a:rPr>
                        <a:t> Proximity</a:t>
                      </a:r>
                      <a:endParaRPr lang="en-US" b="0" dirty="0">
                        <a:solidFill>
                          <a:schemeClr val="bg1">
                            <a:lumMod val="65000"/>
                          </a:schemeClr>
                        </a:solidFill>
                      </a:endParaRPr>
                    </a:p>
                  </a:txBody>
                  <a:tcPr/>
                </a:tc>
                <a:tc>
                  <a:txBody>
                    <a:bodyPr/>
                    <a:lstStyle/>
                    <a:p>
                      <a:r>
                        <a:rPr lang="en-US" b="0" dirty="0">
                          <a:solidFill>
                            <a:schemeClr val="bg1">
                              <a:lumMod val="65000"/>
                            </a:schemeClr>
                          </a:solidFill>
                        </a:rPr>
                        <a:t>Integration</a:t>
                      </a:r>
                      <a:r>
                        <a:rPr lang="en-US" b="0" baseline="0" dirty="0">
                          <a:solidFill>
                            <a:schemeClr val="bg1">
                              <a:lumMod val="65000"/>
                            </a:schemeClr>
                          </a:solidFill>
                        </a:rPr>
                        <a:t> and Segregation</a:t>
                      </a:r>
                      <a:endParaRPr lang="en-US" b="0" dirty="0">
                        <a:solidFill>
                          <a:schemeClr val="bg1">
                            <a:lumMod val="65000"/>
                          </a:schemeClr>
                        </a:solidFill>
                      </a:endParaRPr>
                    </a:p>
                  </a:txBody>
                  <a:tcPr/>
                </a:tc>
                <a:extLst>
                  <a:ext uri="{0D108BD9-81ED-4DB2-BD59-A6C34878D82A}">
                    <a16:rowId xmlns:a16="http://schemas.microsoft.com/office/drawing/2014/main" val="10003"/>
                  </a:ext>
                </a:extLst>
              </a:tr>
              <a:tr h="370840">
                <a:tc>
                  <a:txBody>
                    <a:bodyPr/>
                    <a:lstStyle/>
                    <a:p>
                      <a:r>
                        <a:rPr lang="en-US" b="1">
                          <a:solidFill>
                            <a:schemeClr val="tx1"/>
                          </a:solidFill>
                        </a:rPr>
                        <a:t>Chord Spacing</a:t>
                      </a:r>
                      <a:endParaRPr lang="en-US" b="1" dirty="0">
                        <a:solidFill>
                          <a:schemeClr val="tx1"/>
                        </a:solidFill>
                      </a:endParaRPr>
                    </a:p>
                  </a:txBody>
                  <a:tcPr/>
                </a:tc>
                <a:tc>
                  <a:txBody>
                    <a:bodyPr/>
                    <a:lstStyle/>
                    <a:p>
                      <a:r>
                        <a:rPr lang="en-US" b="1" dirty="0">
                          <a:solidFill>
                            <a:schemeClr val="tx1"/>
                          </a:solidFill>
                        </a:rPr>
                        <a:t>Minimum Masking</a:t>
                      </a:r>
                    </a:p>
                  </a:txBody>
                  <a:tcPr/>
                </a:tc>
                <a:tc>
                  <a:txBody>
                    <a:bodyPr/>
                    <a:lstStyle/>
                    <a:p>
                      <a:r>
                        <a:rPr lang="en-US" b="1" dirty="0">
                          <a:solidFill>
                            <a:schemeClr val="tx1"/>
                          </a:solidFill>
                        </a:rPr>
                        <a:t>Segregation</a:t>
                      </a:r>
                    </a:p>
                  </a:txBody>
                  <a:tcPr/>
                </a:tc>
                <a:extLst>
                  <a:ext uri="{0D108BD9-81ED-4DB2-BD59-A6C34878D82A}">
                    <a16:rowId xmlns:a16="http://schemas.microsoft.com/office/drawing/2014/main" val="10004"/>
                  </a:ext>
                </a:extLst>
              </a:tr>
              <a:tr h="370840">
                <a:tc>
                  <a:txBody>
                    <a:bodyPr/>
                    <a:lstStyle/>
                    <a:p>
                      <a:r>
                        <a:rPr lang="en-US" dirty="0">
                          <a:solidFill>
                            <a:schemeClr val="bg1">
                              <a:lumMod val="65000"/>
                            </a:schemeClr>
                          </a:solidFill>
                        </a:rPr>
                        <a:t>Avoid Unisons</a:t>
                      </a:r>
                    </a:p>
                  </a:txBody>
                  <a:tcPr/>
                </a:tc>
                <a:tc>
                  <a:txBody>
                    <a:bodyPr/>
                    <a:lstStyle/>
                    <a:p>
                      <a:r>
                        <a:rPr lang="en-US" dirty="0">
                          <a:solidFill>
                            <a:schemeClr val="bg1">
                              <a:lumMod val="65000"/>
                            </a:schemeClr>
                          </a:solidFill>
                        </a:rPr>
                        <a:t>Tonal Fusion</a:t>
                      </a:r>
                    </a:p>
                  </a:txBody>
                  <a:tcPr/>
                </a:tc>
                <a:tc>
                  <a:txBody>
                    <a:bodyPr/>
                    <a:lstStyle/>
                    <a:p>
                      <a:r>
                        <a:rPr lang="en-US" dirty="0">
                          <a:solidFill>
                            <a:schemeClr val="bg1">
                              <a:lumMod val="65000"/>
                            </a:schemeClr>
                          </a:solidFill>
                        </a:rPr>
                        <a:t>Segregation</a:t>
                      </a:r>
                    </a:p>
                  </a:txBody>
                  <a:tcPr/>
                </a:tc>
                <a:extLst>
                  <a:ext uri="{0D108BD9-81ED-4DB2-BD59-A6C34878D82A}">
                    <a16:rowId xmlns:a16="http://schemas.microsoft.com/office/drawing/2014/main" val="10005"/>
                  </a:ext>
                </a:extLst>
              </a:tr>
              <a:tr h="370840">
                <a:tc>
                  <a:txBody>
                    <a:bodyPr/>
                    <a:lstStyle/>
                    <a:p>
                      <a:r>
                        <a:rPr lang="en-US" dirty="0">
                          <a:solidFill>
                            <a:schemeClr val="bg1">
                              <a:lumMod val="65000"/>
                            </a:schemeClr>
                          </a:solidFill>
                        </a:rPr>
                        <a:t>Parallel/Consecutive/</a:t>
                      </a:r>
                    </a:p>
                    <a:p>
                      <a:r>
                        <a:rPr lang="en-US" dirty="0">
                          <a:solidFill>
                            <a:schemeClr val="bg1">
                              <a:lumMod val="65000"/>
                            </a:schemeClr>
                          </a:solidFill>
                        </a:rPr>
                        <a:t>Hidden</a:t>
                      </a:r>
                      <a:r>
                        <a:rPr lang="en-US" baseline="0" dirty="0">
                          <a:solidFill>
                            <a:schemeClr val="bg1">
                              <a:lumMod val="65000"/>
                            </a:schemeClr>
                          </a:solidFill>
                        </a:rPr>
                        <a:t> Perfect Intervals</a:t>
                      </a:r>
                      <a:endParaRPr lang="en-US" dirty="0">
                        <a:solidFill>
                          <a:schemeClr val="bg1">
                            <a:lumMod val="65000"/>
                          </a:schemeClr>
                        </a:solidFill>
                      </a:endParaRPr>
                    </a:p>
                  </a:txBody>
                  <a:tcPr/>
                </a:tc>
                <a:tc>
                  <a:txBody>
                    <a:bodyPr/>
                    <a:lstStyle/>
                    <a:p>
                      <a:r>
                        <a:rPr lang="en-US" dirty="0">
                          <a:solidFill>
                            <a:schemeClr val="bg1">
                              <a:lumMod val="65000"/>
                            </a:schemeClr>
                          </a:solidFill>
                        </a:rPr>
                        <a:t>Pitch Co-modulation</a:t>
                      </a:r>
                      <a:r>
                        <a:rPr lang="en-US" baseline="0" dirty="0">
                          <a:solidFill>
                            <a:schemeClr val="bg1">
                              <a:lumMod val="65000"/>
                            </a:schemeClr>
                          </a:solidFill>
                        </a:rPr>
                        <a:t> and Tonal Fusion</a:t>
                      </a:r>
                      <a:endParaRPr lang="en-US" dirty="0">
                        <a:solidFill>
                          <a:schemeClr val="bg1">
                            <a:lumMod val="65000"/>
                          </a:schemeClr>
                        </a:solidFill>
                      </a:endParaRPr>
                    </a:p>
                  </a:txBody>
                  <a:tcPr/>
                </a:tc>
                <a:tc>
                  <a:txBody>
                    <a:bodyPr/>
                    <a:lstStyle/>
                    <a:p>
                      <a:r>
                        <a:rPr lang="en-US" dirty="0">
                          <a:solidFill>
                            <a:schemeClr val="bg1">
                              <a:lumMod val="65000"/>
                            </a:schemeClr>
                          </a:solidFill>
                        </a:rPr>
                        <a:t>Segregation</a:t>
                      </a:r>
                    </a:p>
                  </a:txBody>
                  <a:tcPr/>
                </a:tc>
                <a:extLst>
                  <a:ext uri="{0D108BD9-81ED-4DB2-BD59-A6C34878D82A}">
                    <a16:rowId xmlns:a16="http://schemas.microsoft.com/office/drawing/2014/main" val="10006"/>
                  </a:ext>
                </a:extLst>
              </a:tr>
            </a:tbl>
          </a:graphicData>
        </a:graphic>
      </p:graphicFrame>
      <p:cxnSp>
        <p:nvCxnSpPr>
          <p:cNvPr id="5" name="Straight Connector 4"/>
          <p:cNvCxnSpPr/>
          <p:nvPr/>
        </p:nvCxnSpPr>
        <p:spPr>
          <a:xfrm>
            <a:off x="427658" y="2025164"/>
            <a:ext cx="825914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430770" y="2401496"/>
            <a:ext cx="8259142" cy="1588"/>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291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080"/>
            <a:ext cx="8229600" cy="1066800"/>
          </a:xfrm>
        </p:spPr>
        <p:txBody>
          <a:bodyPr/>
          <a:lstStyle/>
          <a:p>
            <a:r>
              <a:rPr lang="en-US" dirty="0"/>
              <a:t>Rule of Chord Spacing</a:t>
            </a:r>
          </a:p>
        </p:txBody>
      </p:sp>
      <p:sp>
        <p:nvSpPr>
          <p:cNvPr id="3" name="Content Placeholder 2"/>
          <p:cNvSpPr>
            <a:spLocks noGrp="1"/>
          </p:cNvSpPr>
          <p:nvPr>
            <p:ph sz="quarter" idx="1"/>
          </p:nvPr>
        </p:nvSpPr>
        <p:spPr>
          <a:xfrm>
            <a:off x="457200" y="1380504"/>
            <a:ext cx="8229600" cy="4325112"/>
          </a:xfrm>
        </p:spPr>
        <p:txBody>
          <a:bodyPr/>
          <a:lstStyle/>
          <a:p>
            <a:r>
              <a:rPr lang="en-US" dirty="0"/>
              <a:t>No more than an octave permitted between the soprano and alto, alto and tenor parts.</a:t>
            </a:r>
          </a:p>
        </p:txBody>
      </p:sp>
      <p:pic>
        <p:nvPicPr>
          <p:cNvPr id="4" name="Picture 3" descr="chordspace.TIF"/>
          <p:cNvPicPr>
            <a:picLocks noChangeAspect="1"/>
          </p:cNvPicPr>
          <p:nvPr/>
        </p:nvPicPr>
        <p:blipFill>
          <a:blip r:embed="rId3"/>
          <a:stretch>
            <a:fillRect/>
          </a:stretch>
        </p:blipFill>
        <p:spPr>
          <a:xfrm>
            <a:off x="2209800" y="2497660"/>
            <a:ext cx="4580269" cy="3276600"/>
          </a:xfrm>
          <a:prstGeom prst="rect">
            <a:avLst/>
          </a:prstGeom>
        </p:spPr>
      </p:pic>
      <p:sp>
        <p:nvSpPr>
          <p:cNvPr id="5" name="Frame 4"/>
          <p:cNvSpPr/>
          <p:nvPr/>
        </p:nvSpPr>
        <p:spPr>
          <a:xfrm>
            <a:off x="3048000" y="2497660"/>
            <a:ext cx="609600" cy="1524000"/>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360"/>
            <a:ext cx="8229600" cy="1066800"/>
          </a:xfrm>
        </p:spPr>
        <p:txBody>
          <a:bodyPr/>
          <a:lstStyle/>
          <a:p>
            <a:r>
              <a:rPr lang="en-US" dirty="0"/>
              <a:t>Rule of Chord Spacing - explained</a:t>
            </a:r>
          </a:p>
        </p:txBody>
      </p:sp>
      <p:sp>
        <p:nvSpPr>
          <p:cNvPr id="3" name="Content Placeholder 2"/>
          <p:cNvSpPr>
            <a:spLocks noGrp="1"/>
          </p:cNvSpPr>
          <p:nvPr>
            <p:ph sz="quarter" idx="1"/>
          </p:nvPr>
        </p:nvSpPr>
        <p:spPr>
          <a:xfrm>
            <a:off x="457200" y="1402784"/>
            <a:ext cx="8229600" cy="4325112"/>
          </a:xfrm>
        </p:spPr>
        <p:txBody>
          <a:bodyPr/>
          <a:lstStyle/>
          <a:p>
            <a:r>
              <a:rPr lang="en-US" sz="2600" dirty="0"/>
              <a:t>Clear auditory stream </a:t>
            </a:r>
            <a:r>
              <a:rPr lang="en-US" sz="2600" b="1" dirty="0">
                <a:solidFill>
                  <a:srgbClr val="525B7E"/>
                </a:solidFill>
              </a:rPr>
              <a:t>segregation</a:t>
            </a:r>
            <a:r>
              <a:rPr lang="en-US" sz="2600" b="1" dirty="0"/>
              <a:t> </a:t>
            </a:r>
            <a:r>
              <a:rPr lang="en-US" sz="2600" dirty="0"/>
              <a:t>between the parts</a:t>
            </a:r>
          </a:p>
          <a:p>
            <a:r>
              <a:rPr lang="en-US" sz="2600" dirty="0"/>
              <a:t>3. Minimum masking principle</a:t>
            </a:r>
          </a:p>
          <a:p>
            <a:pPr lvl="1"/>
            <a:r>
              <a:rPr lang="en-US" sz="2400" dirty="0"/>
              <a:t>To minimize auditory masking within some vertical sonority, approximately equivalent amounts of spectral energy should fall within each critical band</a:t>
            </a:r>
          </a:p>
          <a:p>
            <a:pPr lvl="1"/>
            <a:endParaRPr lang="en-US" sz="2400" dirty="0"/>
          </a:p>
          <a:p>
            <a:pPr lvl="1"/>
            <a:r>
              <a:rPr lang="en-US" sz="2400" dirty="0"/>
              <a:t>The width (frequency range) of the critical band decreases with increasing frequency</a:t>
            </a:r>
          </a:p>
        </p:txBody>
      </p:sp>
      <p:pic>
        <p:nvPicPr>
          <p:cNvPr id="4" name="Picture 4"/>
          <p:cNvPicPr>
            <a:picLocks noChangeAspect="1" noChangeArrowheads="1"/>
          </p:cNvPicPr>
          <p:nvPr/>
        </p:nvPicPr>
        <p:blipFill>
          <a:blip r:embed="rId3"/>
          <a:srcRect l="7833" t="9510" r="8618"/>
          <a:stretch>
            <a:fillRect/>
          </a:stretch>
        </p:blipFill>
        <p:spPr bwMode="auto">
          <a:xfrm>
            <a:off x="914400" y="5068653"/>
            <a:ext cx="7315200" cy="1723827"/>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62424"/>
            <a:ext cx="8229600" cy="1066800"/>
          </a:xfrm>
        </p:spPr>
        <p:txBody>
          <a:bodyPr/>
          <a:lstStyle/>
          <a:p>
            <a:r>
              <a:rPr lang="en-US" dirty="0"/>
              <a:t>Learning objectives</a:t>
            </a:r>
          </a:p>
        </p:txBody>
      </p:sp>
      <p:sp>
        <p:nvSpPr>
          <p:cNvPr id="3" name="Content Placeholder 2"/>
          <p:cNvSpPr>
            <a:spLocks noGrp="1"/>
          </p:cNvSpPr>
          <p:nvPr>
            <p:ph idx="1"/>
          </p:nvPr>
        </p:nvSpPr>
        <p:spPr>
          <a:xfrm>
            <a:off x="457200" y="1629224"/>
            <a:ext cx="8229600" cy="4808152"/>
          </a:xfrm>
        </p:spPr>
        <p:txBody>
          <a:bodyPr/>
          <a:lstStyle/>
          <a:p>
            <a:r>
              <a:rPr lang="en-US" dirty="0"/>
              <a:t>Define musical polyphony, counterpoint, voice leading, consonance/dissonance</a:t>
            </a:r>
          </a:p>
          <a:p>
            <a:r>
              <a:rPr lang="en-US" dirty="0"/>
              <a:t>Understand the role of psychoacoustic and auditory scene analysis processes in the development of concurrent (vertical) and sequential (horizontal) organization in polyphonic music</a:t>
            </a:r>
          </a:p>
          <a:p>
            <a:r>
              <a:rPr lang="en-US" dirty="0"/>
              <a:t>Understand alternative applications of psychoacoustic and auditory scene analysis processes in contemporary music</a:t>
            </a:r>
          </a:p>
          <a:p>
            <a:pPr marL="109728" indent="0">
              <a:buNone/>
            </a:pPr>
            <a:endParaRPr lang="en-US" dirty="0"/>
          </a:p>
          <a:p>
            <a:endParaRPr lang="en-US" dirty="0"/>
          </a:p>
          <a:p>
            <a:endParaRPr lang="en-US" dirty="0"/>
          </a:p>
        </p:txBody>
      </p:sp>
    </p:spTree>
    <p:extLst>
      <p:ext uri="{BB962C8B-B14F-4D97-AF65-F5344CB8AC3E}">
        <p14:creationId xmlns:p14="http://schemas.microsoft.com/office/powerpoint/2010/main" val="2891095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0546"/>
            <a:ext cx="8229600" cy="1066800"/>
          </a:xfrm>
        </p:spPr>
        <p:txBody>
          <a:bodyPr>
            <a:normAutofit/>
          </a:bodyPr>
          <a:lstStyle/>
          <a:p>
            <a:r>
              <a:rPr lang="en-US" dirty="0"/>
              <a:t>Rule of Chord Spacing – explained</a:t>
            </a:r>
          </a:p>
        </p:txBody>
      </p:sp>
      <p:sp>
        <p:nvSpPr>
          <p:cNvPr id="3" name="Content Placeholder 2"/>
          <p:cNvSpPr>
            <a:spLocks noGrp="1"/>
          </p:cNvSpPr>
          <p:nvPr>
            <p:ph sz="quarter" idx="1"/>
          </p:nvPr>
        </p:nvSpPr>
        <p:spPr>
          <a:xfrm>
            <a:off x="457200" y="1296352"/>
            <a:ext cx="8229600" cy="3293289"/>
          </a:xfrm>
        </p:spPr>
        <p:txBody>
          <a:bodyPr>
            <a:normAutofit/>
          </a:bodyPr>
          <a:lstStyle/>
          <a:p>
            <a:r>
              <a:rPr lang="en-US" dirty="0"/>
              <a:t>Average spacing of tones in instrumental music from J.S. Bach and Haydn</a:t>
            </a:r>
          </a:p>
          <a:p>
            <a:endParaRPr lang="en-US" dirty="0"/>
          </a:p>
          <a:p>
            <a:endParaRPr lang="en-US" dirty="0"/>
          </a:p>
          <a:p>
            <a:endParaRPr lang="en-US" dirty="0"/>
          </a:p>
          <a:p>
            <a:endParaRPr lang="en-US" dirty="0"/>
          </a:p>
          <a:p>
            <a:r>
              <a:rPr lang="en-US" dirty="0"/>
              <a:t>Example from a Bach chorale </a:t>
            </a:r>
          </a:p>
        </p:txBody>
      </p:sp>
      <p:pic>
        <p:nvPicPr>
          <p:cNvPr id="4" name="Picture 4"/>
          <p:cNvPicPr>
            <a:picLocks noChangeAspect="1" noChangeArrowheads="1"/>
          </p:cNvPicPr>
          <p:nvPr/>
        </p:nvPicPr>
        <p:blipFill>
          <a:blip r:embed="rId3"/>
          <a:srcRect l="2824" r="4925"/>
          <a:stretch>
            <a:fillRect/>
          </a:stretch>
        </p:blipFill>
        <p:spPr bwMode="auto">
          <a:xfrm>
            <a:off x="609600" y="2237768"/>
            <a:ext cx="7778750" cy="1905000"/>
          </a:xfrm>
          <a:prstGeom prst="rect">
            <a:avLst/>
          </a:prstGeom>
          <a:noFill/>
          <a:ln w="9525">
            <a:noFill/>
            <a:miter lim="800000"/>
            <a:headEnd/>
            <a:tailEnd/>
          </a:ln>
        </p:spPr>
      </p:pic>
      <p:sp>
        <p:nvSpPr>
          <p:cNvPr id="5" name="TextBox 4"/>
          <p:cNvSpPr txBox="1"/>
          <p:nvPr/>
        </p:nvSpPr>
        <p:spPr>
          <a:xfrm>
            <a:off x="449385" y="4278923"/>
            <a:ext cx="184666" cy="369332"/>
          </a:xfrm>
          <a:prstGeom prst="rect">
            <a:avLst/>
          </a:prstGeom>
          <a:noFill/>
        </p:spPr>
        <p:txBody>
          <a:bodyPr wrap="none" rtlCol="0">
            <a:spAutoFit/>
          </a:bodyPr>
          <a:lstStyle/>
          <a:p>
            <a:endParaRPr lang="en-US" dirty="0"/>
          </a:p>
        </p:txBody>
      </p:sp>
      <p:pic>
        <p:nvPicPr>
          <p:cNvPr id="6" name="Picture 5" descr="Bach Chorale examp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48255"/>
            <a:ext cx="7307385" cy="1765464"/>
          </a:xfrm>
          <a:prstGeom prst="rect">
            <a:avLst/>
          </a:prstGeom>
        </p:spPr>
      </p:pic>
      <p:sp>
        <p:nvSpPr>
          <p:cNvPr id="7" name="TextBox 6"/>
          <p:cNvSpPr txBox="1"/>
          <p:nvPr/>
        </p:nvSpPr>
        <p:spPr>
          <a:xfrm>
            <a:off x="7307385" y="4589641"/>
            <a:ext cx="1464050" cy="1754327"/>
          </a:xfrm>
          <a:prstGeom prst="rect">
            <a:avLst/>
          </a:prstGeom>
          <a:noFill/>
        </p:spPr>
        <p:txBody>
          <a:bodyPr wrap="none" rtlCol="0">
            <a:spAutoFit/>
          </a:bodyPr>
          <a:lstStyle/>
          <a:p>
            <a:r>
              <a:rPr lang="en-US" dirty="0"/>
              <a:t>Average</a:t>
            </a:r>
          </a:p>
          <a:p>
            <a:r>
              <a:rPr lang="en-US" dirty="0"/>
              <a:t>Intervals </a:t>
            </a:r>
          </a:p>
          <a:p>
            <a:r>
              <a:rPr lang="en-US" dirty="0"/>
              <a:t>(semitones):</a:t>
            </a:r>
          </a:p>
          <a:p>
            <a:r>
              <a:rPr lang="en-US" dirty="0"/>
              <a:t>SA: 3.8</a:t>
            </a:r>
          </a:p>
          <a:p>
            <a:r>
              <a:rPr lang="en-US" dirty="0"/>
              <a:t>AT: 5.2</a:t>
            </a:r>
          </a:p>
          <a:p>
            <a:r>
              <a:rPr lang="en-US" dirty="0"/>
              <a:t>TB: 10.3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111026857"/>
              </p:ext>
            </p:extLst>
          </p:nvPr>
        </p:nvGraphicFramePr>
        <p:xfrm>
          <a:off x="457200" y="1219200"/>
          <a:ext cx="8229600" cy="450088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en-US" dirty="0"/>
                        <a:t>Voice-leading Rules</a:t>
                      </a:r>
                    </a:p>
                  </a:txBody>
                  <a:tcPr/>
                </a:tc>
                <a:tc>
                  <a:txBody>
                    <a:bodyPr/>
                    <a:lstStyle/>
                    <a:p>
                      <a:r>
                        <a:rPr lang="en-US" dirty="0"/>
                        <a:t>Perceptual Principles</a:t>
                      </a:r>
                    </a:p>
                  </a:txBody>
                  <a:tcPr/>
                </a:tc>
                <a:tc>
                  <a:txBody>
                    <a:bodyPr/>
                    <a:lstStyle/>
                    <a:p>
                      <a:r>
                        <a:rPr lang="en-US" dirty="0"/>
                        <a:t>Auditory Streaming</a:t>
                      </a:r>
                    </a:p>
                    <a:p>
                      <a:endParaRPr lang="en-US" dirty="0"/>
                    </a:p>
                  </a:txBody>
                  <a:tcPr/>
                </a:tc>
                <a:extLst>
                  <a:ext uri="{0D108BD9-81ED-4DB2-BD59-A6C34878D82A}">
                    <a16:rowId xmlns:a16="http://schemas.microsoft.com/office/drawing/2014/main" val="10000"/>
                  </a:ext>
                </a:extLst>
              </a:tr>
              <a:tr h="370840">
                <a:tc>
                  <a:txBody>
                    <a:bodyPr/>
                    <a:lstStyle/>
                    <a:p>
                      <a:r>
                        <a:rPr lang="en-US" b="0" dirty="0" err="1"/>
                        <a:t>Registral</a:t>
                      </a:r>
                      <a:r>
                        <a:rPr lang="en-US" b="0" dirty="0"/>
                        <a:t> Compass</a:t>
                      </a:r>
                    </a:p>
                  </a:txBody>
                  <a:tcPr/>
                </a:tc>
                <a:tc>
                  <a:txBody>
                    <a:bodyPr/>
                    <a:lstStyle/>
                    <a:p>
                      <a:r>
                        <a:rPr lang="en-US" b="0" dirty="0" err="1"/>
                        <a:t>Toneness</a:t>
                      </a:r>
                      <a:endParaRPr lang="en-US" b="0" dirty="0"/>
                    </a:p>
                  </a:txBody>
                  <a:tcPr/>
                </a:tc>
                <a:tc>
                  <a:txBody>
                    <a:bodyPr/>
                    <a:lstStyle/>
                    <a:p>
                      <a:r>
                        <a:rPr lang="en-US" b="0" dirty="0"/>
                        <a:t>Integration</a:t>
                      </a:r>
                    </a:p>
                  </a:txBody>
                  <a:tcPr/>
                </a:tc>
                <a:extLst>
                  <a:ext uri="{0D108BD9-81ED-4DB2-BD59-A6C34878D82A}">
                    <a16:rowId xmlns:a16="http://schemas.microsoft.com/office/drawing/2014/main" val="10001"/>
                  </a:ext>
                </a:extLst>
              </a:tr>
              <a:tr h="370840">
                <a:tc>
                  <a:txBody>
                    <a:bodyPr/>
                    <a:lstStyle/>
                    <a:p>
                      <a:r>
                        <a:rPr lang="en-US" b="0">
                          <a:solidFill>
                            <a:schemeClr val="tx1"/>
                          </a:solidFill>
                        </a:rPr>
                        <a:t>(No</a:t>
                      </a:r>
                      <a:r>
                        <a:rPr lang="en-US" b="0" baseline="0">
                          <a:solidFill>
                            <a:schemeClr val="tx1"/>
                          </a:solidFill>
                        </a:rPr>
                        <a:t> rule)</a:t>
                      </a:r>
                      <a:endParaRPr lang="en-US" b="0" dirty="0">
                        <a:solidFill>
                          <a:schemeClr val="tx1"/>
                        </a:solidFill>
                      </a:endParaRPr>
                    </a:p>
                  </a:txBody>
                  <a:tcPr/>
                </a:tc>
                <a:tc>
                  <a:txBody>
                    <a:bodyPr/>
                    <a:lstStyle/>
                    <a:p>
                      <a:r>
                        <a:rPr lang="en-US" b="0" dirty="0">
                          <a:solidFill>
                            <a:schemeClr val="tx1"/>
                          </a:solidFill>
                        </a:rPr>
                        <a:t>Temporal Continuity</a:t>
                      </a:r>
                    </a:p>
                  </a:txBody>
                  <a:tcPr/>
                </a:tc>
                <a:tc>
                  <a:txBody>
                    <a:bodyPr/>
                    <a:lstStyle/>
                    <a:p>
                      <a:r>
                        <a:rPr lang="en-US" b="0" dirty="0">
                          <a:solidFill>
                            <a:schemeClr val="tx1"/>
                          </a:solidFill>
                        </a:rPr>
                        <a:t>Integration</a:t>
                      </a:r>
                    </a:p>
                  </a:txBody>
                  <a:tcPr/>
                </a:tc>
                <a:extLst>
                  <a:ext uri="{0D108BD9-81ED-4DB2-BD59-A6C34878D82A}">
                    <a16:rowId xmlns:a16="http://schemas.microsoft.com/office/drawing/2014/main" val="10002"/>
                  </a:ext>
                </a:extLst>
              </a:tr>
              <a:tr h="370840">
                <a:tc>
                  <a:txBody>
                    <a:bodyPr/>
                    <a:lstStyle/>
                    <a:p>
                      <a:r>
                        <a:rPr lang="en-US" b="0" dirty="0">
                          <a:solidFill>
                            <a:schemeClr val="bg1">
                              <a:lumMod val="65000"/>
                            </a:schemeClr>
                          </a:solidFill>
                        </a:rPr>
                        <a:t>Common Tone</a:t>
                      </a:r>
                    </a:p>
                    <a:p>
                      <a:r>
                        <a:rPr lang="en-US" b="0" dirty="0">
                          <a:solidFill>
                            <a:schemeClr val="bg1">
                              <a:lumMod val="65000"/>
                            </a:schemeClr>
                          </a:solidFill>
                        </a:rPr>
                        <a:t>Nearest </a:t>
                      </a:r>
                      <a:r>
                        <a:rPr lang="en-US" b="0" dirty="0" err="1">
                          <a:solidFill>
                            <a:schemeClr val="bg1">
                              <a:lumMod val="65000"/>
                            </a:schemeClr>
                          </a:solidFill>
                        </a:rPr>
                        <a:t>Chordal</a:t>
                      </a:r>
                      <a:r>
                        <a:rPr lang="en-US" b="0" dirty="0">
                          <a:solidFill>
                            <a:schemeClr val="bg1">
                              <a:lumMod val="65000"/>
                            </a:schemeClr>
                          </a:solidFill>
                        </a:rPr>
                        <a:t> Tone</a:t>
                      </a:r>
                    </a:p>
                    <a:p>
                      <a:r>
                        <a:rPr lang="en-US" b="0" dirty="0">
                          <a:solidFill>
                            <a:schemeClr val="bg1">
                              <a:lumMod val="65000"/>
                            </a:schemeClr>
                          </a:solidFill>
                        </a:rPr>
                        <a:t>Conjunct Motion</a:t>
                      </a:r>
                    </a:p>
                    <a:p>
                      <a:r>
                        <a:rPr lang="en-US" b="0" dirty="0">
                          <a:solidFill>
                            <a:schemeClr val="bg1">
                              <a:lumMod val="65000"/>
                            </a:schemeClr>
                          </a:solidFill>
                        </a:rPr>
                        <a:t>Avoid Leaps</a:t>
                      </a:r>
                    </a:p>
                    <a:p>
                      <a:r>
                        <a:rPr lang="en-US" b="0" dirty="0">
                          <a:solidFill>
                            <a:schemeClr val="bg1">
                              <a:lumMod val="65000"/>
                            </a:schemeClr>
                          </a:solidFill>
                        </a:rPr>
                        <a:t>Avoid Part-Crossing</a:t>
                      </a:r>
                    </a:p>
                    <a:p>
                      <a:r>
                        <a:rPr lang="en-US" b="0" dirty="0">
                          <a:solidFill>
                            <a:schemeClr val="bg1">
                              <a:lumMod val="65000"/>
                            </a:schemeClr>
                          </a:solidFill>
                        </a:rPr>
                        <a:t>Avoid Part-Overlapping</a:t>
                      </a:r>
                    </a:p>
                  </a:txBody>
                  <a:tcPr/>
                </a:tc>
                <a:tc>
                  <a:txBody>
                    <a:bodyPr/>
                    <a:lstStyle/>
                    <a:p>
                      <a:r>
                        <a:rPr lang="en-US" b="0" dirty="0">
                          <a:solidFill>
                            <a:schemeClr val="bg1">
                              <a:lumMod val="65000"/>
                            </a:schemeClr>
                          </a:solidFill>
                        </a:rPr>
                        <a:t>Pitch</a:t>
                      </a:r>
                      <a:r>
                        <a:rPr lang="en-US" b="0" baseline="0" dirty="0">
                          <a:solidFill>
                            <a:schemeClr val="bg1">
                              <a:lumMod val="65000"/>
                            </a:schemeClr>
                          </a:solidFill>
                        </a:rPr>
                        <a:t> Proximity</a:t>
                      </a:r>
                      <a:endParaRPr lang="en-US" b="0" dirty="0">
                        <a:solidFill>
                          <a:schemeClr val="bg1">
                            <a:lumMod val="65000"/>
                          </a:schemeClr>
                        </a:solidFill>
                      </a:endParaRPr>
                    </a:p>
                  </a:txBody>
                  <a:tcPr/>
                </a:tc>
                <a:tc>
                  <a:txBody>
                    <a:bodyPr/>
                    <a:lstStyle/>
                    <a:p>
                      <a:r>
                        <a:rPr lang="en-US" b="0" dirty="0">
                          <a:solidFill>
                            <a:schemeClr val="bg1">
                              <a:lumMod val="65000"/>
                            </a:schemeClr>
                          </a:solidFill>
                        </a:rPr>
                        <a:t>Integration</a:t>
                      </a:r>
                      <a:r>
                        <a:rPr lang="en-US" b="0" baseline="0" dirty="0">
                          <a:solidFill>
                            <a:schemeClr val="bg1">
                              <a:lumMod val="65000"/>
                            </a:schemeClr>
                          </a:solidFill>
                        </a:rPr>
                        <a:t> and Segregation</a:t>
                      </a:r>
                      <a:endParaRPr lang="en-US" b="0" dirty="0">
                        <a:solidFill>
                          <a:schemeClr val="bg1">
                            <a:lumMod val="65000"/>
                          </a:schemeClr>
                        </a:solidFill>
                      </a:endParaRPr>
                    </a:p>
                  </a:txBody>
                  <a:tcPr/>
                </a:tc>
                <a:extLst>
                  <a:ext uri="{0D108BD9-81ED-4DB2-BD59-A6C34878D82A}">
                    <a16:rowId xmlns:a16="http://schemas.microsoft.com/office/drawing/2014/main" val="10003"/>
                  </a:ext>
                </a:extLst>
              </a:tr>
              <a:tr h="370840">
                <a:tc>
                  <a:txBody>
                    <a:bodyPr/>
                    <a:lstStyle/>
                    <a:p>
                      <a:r>
                        <a:rPr lang="en-US" b="0" dirty="0">
                          <a:solidFill>
                            <a:schemeClr val="tx1"/>
                          </a:solidFill>
                        </a:rPr>
                        <a:t>Chord Spacing</a:t>
                      </a:r>
                    </a:p>
                  </a:txBody>
                  <a:tcPr/>
                </a:tc>
                <a:tc>
                  <a:txBody>
                    <a:bodyPr/>
                    <a:lstStyle/>
                    <a:p>
                      <a:r>
                        <a:rPr lang="en-US" b="0" dirty="0">
                          <a:solidFill>
                            <a:schemeClr val="tx1"/>
                          </a:solidFill>
                        </a:rPr>
                        <a:t>Minimum Masking</a:t>
                      </a:r>
                    </a:p>
                  </a:txBody>
                  <a:tcPr/>
                </a:tc>
                <a:tc>
                  <a:txBody>
                    <a:bodyPr/>
                    <a:lstStyle/>
                    <a:p>
                      <a:r>
                        <a:rPr lang="en-US" b="0" dirty="0">
                          <a:solidFill>
                            <a:schemeClr val="tx1"/>
                          </a:solidFill>
                        </a:rPr>
                        <a:t>Segregation</a:t>
                      </a:r>
                    </a:p>
                  </a:txBody>
                  <a:tcPr/>
                </a:tc>
                <a:extLst>
                  <a:ext uri="{0D108BD9-81ED-4DB2-BD59-A6C34878D82A}">
                    <a16:rowId xmlns:a16="http://schemas.microsoft.com/office/drawing/2014/main" val="10004"/>
                  </a:ext>
                </a:extLst>
              </a:tr>
              <a:tr h="370840">
                <a:tc>
                  <a:txBody>
                    <a:bodyPr/>
                    <a:lstStyle/>
                    <a:p>
                      <a:r>
                        <a:rPr lang="en-US" b="1" dirty="0">
                          <a:solidFill>
                            <a:schemeClr val="tx1"/>
                          </a:solidFill>
                        </a:rPr>
                        <a:t>Avoid Unisons</a:t>
                      </a:r>
                    </a:p>
                  </a:txBody>
                  <a:tcPr/>
                </a:tc>
                <a:tc>
                  <a:txBody>
                    <a:bodyPr/>
                    <a:lstStyle/>
                    <a:p>
                      <a:r>
                        <a:rPr lang="en-US" b="1" dirty="0">
                          <a:solidFill>
                            <a:schemeClr val="tx1"/>
                          </a:solidFill>
                        </a:rPr>
                        <a:t>Tonal Fusion</a:t>
                      </a:r>
                    </a:p>
                  </a:txBody>
                  <a:tcPr/>
                </a:tc>
                <a:tc>
                  <a:txBody>
                    <a:bodyPr/>
                    <a:lstStyle/>
                    <a:p>
                      <a:r>
                        <a:rPr lang="en-US" b="1" dirty="0">
                          <a:solidFill>
                            <a:schemeClr val="tx1"/>
                          </a:solidFill>
                        </a:rPr>
                        <a:t>Segregation</a:t>
                      </a:r>
                    </a:p>
                  </a:txBody>
                  <a:tcPr/>
                </a:tc>
                <a:extLst>
                  <a:ext uri="{0D108BD9-81ED-4DB2-BD59-A6C34878D82A}">
                    <a16:rowId xmlns:a16="http://schemas.microsoft.com/office/drawing/2014/main" val="10005"/>
                  </a:ext>
                </a:extLst>
              </a:tr>
              <a:tr h="370840">
                <a:tc>
                  <a:txBody>
                    <a:bodyPr/>
                    <a:lstStyle/>
                    <a:p>
                      <a:r>
                        <a:rPr lang="en-US" dirty="0">
                          <a:solidFill>
                            <a:schemeClr val="bg1">
                              <a:lumMod val="65000"/>
                            </a:schemeClr>
                          </a:solidFill>
                        </a:rPr>
                        <a:t>Parallel/Consecutive/</a:t>
                      </a:r>
                    </a:p>
                    <a:p>
                      <a:r>
                        <a:rPr lang="en-US" dirty="0">
                          <a:solidFill>
                            <a:schemeClr val="bg1">
                              <a:lumMod val="65000"/>
                            </a:schemeClr>
                          </a:solidFill>
                        </a:rPr>
                        <a:t>Hidden</a:t>
                      </a:r>
                      <a:r>
                        <a:rPr lang="en-US" baseline="0" dirty="0">
                          <a:solidFill>
                            <a:schemeClr val="bg1">
                              <a:lumMod val="65000"/>
                            </a:schemeClr>
                          </a:solidFill>
                        </a:rPr>
                        <a:t> Perfect Intervals</a:t>
                      </a:r>
                      <a:endParaRPr lang="en-US" dirty="0">
                        <a:solidFill>
                          <a:schemeClr val="bg1">
                            <a:lumMod val="65000"/>
                          </a:schemeClr>
                        </a:solidFill>
                      </a:endParaRPr>
                    </a:p>
                  </a:txBody>
                  <a:tcPr/>
                </a:tc>
                <a:tc>
                  <a:txBody>
                    <a:bodyPr/>
                    <a:lstStyle/>
                    <a:p>
                      <a:r>
                        <a:rPr lang="en-US" dirty="0">
                          <a:solidFill>
                            <a:schemeClr val="bg1">
                              <a:lumMod val="65000"/>
                            </a:schemeClr>
                          </a:solidFill>
                        </a:rPr>
                        <a:t>Pitch Co-modulation</a:t>
                      </a:r>
                      <a:r>
                        <a:rPr lang="en-US" baseline="0" dirty="0">
                          <a:solidFill>
                            <a:schemeClr val="bg1">
                              <a:lumMod val="65000"/>
                            </a:schemeClr>
                          </a:solidFill>
                        </a:rPr>
                        <a:t> and Tonal Fusion</a:t>
                      </a:r>
                      <a:endParaRPr lang="en-US" dirty="0">
                        <a:solidFill>
                          <a:schemeClr val="bg1">
                            <a:lumMod val="65000"/>
                          </a:schemeClr>
                        </a:solidFill>
                      </a:endParaRPr>
                    </a:p>
                  </a:txBody>
                  <a:tcPr/>
                </a:tc>
                <a:tc>
                  <a:txBody>
                    <a:bodyPr/>
                    <a:lstStyle/>
                    <a:p>
                      <a:r>
                        <a:rPr lang="en-US" dirty="0">
                          <a:solidFill>
                            <a:schemeClr val="bg1">
                              <a:lumMod val="65000"/>
                            </a:schemeClr>
                          </a:solidFill>
                        </a:rPr>
                        <a:t>Segregation</a:t>
                      </a:r>
                    </a:p>
                  </a:txBody>
                  <a:tcPr/>
                </a:tc>
                <a:extLst>
                  <a:ext uri="{0D108BD9-81ED-4DB2-BD59-A6C34878D82A}">
                    <a16:rowId xmlns:a16="http://schemas.microsoft.com/office/drawing/2014/main" val="10006"/>
                  </a:ext>
                </a:extLst>
              </a:tr>
            </a:tbl>
          </a:graphicData>
        </a:graphic>
      </p:graphicFrame>
      <p:cxnSp>
        <p:nvCxnSpPr>
          <p:cNvPr id="5" name="Straight Connector 4"/>
          <p:cNvCxnSpPr/>
          <p:nvPr/>
        </p:nvCxnSpPr>
        <p:spPr>
          <a:xfrm>
            <a:off x="427658" y="2025164"/>
            <a:ext cx="825914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430770" y="2401496"/>
            <a:ext cx="825914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433882" y="4513301"/>
            <a:ext cx="8259142" cy="1588"/>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269781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7762"/>
            <a:ext cx="8229600" cy="1066800"/>
          </a:xfrm>
        </p:spPr>
        <p:txBody>
          <a:bodyPr/>
          <a:lstStyle/>
          <a:p>
            <a:r>
              <a:rPr lang="en-US" dirty="0"/>
              <a:t>Consonance and Dissonance</a:t>
            </a:r>
          </a:p>
        </p:txBody>
      </p:sp>
      <p:sp>
        <p:nvSpPr>
          <p:cNvPr id="3" name="Content Placeholder 2"/>
          <p:cNvSpPr>
            <a:spLocks noGrp="1"/>
          </p:cNvSpPr>
          <p:nvPr>
            <p:ph idx="1"/>
          </p:nvPr>
        </p:nvSpPr>
        <p:spPr>
          <a:xfrm>
            <a:off x="0" y="2025623"/>
            <a:ext cx="9144000" cy="3613177"/>
          </a:xfrm>
        </p:spPr>
        <p:txBody>
          <a:bodyPr>
            <a:normAutofit/>
          </a:bodyPr>
          <a:lstStyle/>
          <a:p>
            <a:r>
              <a:rPr lang="en-US" dirty="0"/>
              <a:t>Consonance</a:t>
            </a:r>
          </a:p>
          <a:p>
            <a:pPr lvl="1"/>
            <a:r>
              <a:rPr lang="en-US" dirty="0"/>
              <a:t>Perfect (P1, P5, P8; P4?): greater degree of harmonic spectral overlap = greater perceptual fusion</a:t>
            </a:r>
          </a:p>
          <a:p>
            <a:pPr lvl="1"/>
            <a:r>
              <a:rPr lang="en-US" dirty="0"/>
              <a:t>Imperfect (m3, M3, m6, M6): lesser degree of harmonic spectral overlap but still not much interference within critical bands = lesser perceptual fusion but low sensory dissonance</a:t>
            </a:r>
          </a:p>
        </p:txBody>
      </p:sp>
    </p:spTree>
    <p:extLst>
      <p:ext uri="{BB962C8B-B14F-4D97-AF65-F5344CB8AC3E}">
        <p14:creationId xmlns:p14="http://schemas.microsoft.com/office/powerpoint/2010/main" val="39930922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9160"/>
            <a:ext cx="8229600" cy="1066800"/>
          </a:xfrm>
        </p:spPr>
        <p:txBody>
          <a:bodyPr>
            <a:normAutofit/>
          </a:bodyPr>
          <a:lstStyle/>
          <a:p>
            <a:r>
              <a:rPr lang="en-US" dirty="0"/>
              <a:t>Perfect and Imperfect Consonance</a:t>
            </a:r>
          </a:p>
        </p:txBody>
      </p:sp>
      <p:pic>
        <p:nvPicPr>
          <p:cNvPr id="4" name="Picture 3" descr="Octave.png"/>
          <p:cNvPicPr>
            <a:picLocks noChangeAspect="1"/>
          </p:cNvPicPr>
          <p:nvPr/>
        </p:nvPicPr>
        <p:blipFill>
          <a:blip r:embed="rId3"/>
          <a:srcRect l="11829" r="12764"/>
          <a:stretch>
            <a:fillRect/>
          </a:stretch>
        </p:blipFill>
        <p:spPr bwMode="auto">
          <a:xfrm>
            <a:off x="685800" y="1448130"/>
            <a:ext cx="3886200" cy="2019300"/>
          </a:xfrm>
          <a:prstGeom prst="rect">
            <a:avLst/>
          </a:prstGeom>
          <a:noFill/>
          <a:ln w="9525">
            <a:noFill/>
            <a:miter lim="800000"/>
            <a:headEnd/>
            <a:tailEnd/>
          </a:ln>
        </p:spPr>
      </p:pic>
      <p:pic>
        <p:nvPicPr>
          <p:cNvPr id="5" name="Picture 4" descr="Fifth.png"/>
          <p:cNvPicPr>
            <a:picLocks noChangeAspect="1"/>
          </p:cNvPicPr>
          <p:nvPr/>
        </p:nvPicPr>
        <p:blipFill>
          <a:blip r:embed="rId4"/>
          <a:srcRect l="13770" r="12637"/>
          <a:stretch>
            <a:fillRect/>
          </a:stretch>
        </p:blipFill>
        <p:spPr bwMode="auto">
          <a:xfrm>
            <a:off x="4965700" y="2876880"/>
            <a:ext cx="3644900" cy="1981200"/>
          </a:xfrm>
          <a:prstGeom prst="rect">
            <a:avLst/>
          </a:prstGeom>
          <a:noFill/>
          <a:ln w="9525">
            <a:noFill/>
            <a:miter lim="800000"/>
            <a:headEnd/>
            <a:tailEnd/>
          </a:ln>
        </p:spPr>
      </p:pic>
      <p:pic>
        <p:nvPicPr>
          <p:cNvPr id="6" name="Picture 5" descr="Third.png"/>
          <p:cNvPicPr>
            <a:picLocks noChangeAspect="1"/>
          </p:cNvPicPr>
          <p:nvPr/>
        </p:nvPicPr>
        <p:blipFill>
          <a:blip r:embed="rId5"/>
          <a:srcRect l="14568" t="12648" r="16853"/>
          <a:stretch>
            <a:fillRect/>
          </a:stretch>
        </p:blipFill>
        <p:spPr bwMode="auto">
          <a:xfrm>
            <a:off x="685800" y="4477080"/>
            <a:ext cx="3810000" cy="1968500"/>
          </a:xfrm>
          <a:prstGeom prst="rect">
            <a:avLst/>
          </a:prstGeom>
          <a:noFill/>
          <a:ln w="9525">
            <a:noFill/>
            <a:miter lim="800000"/>
            <a:headEnd/>
            <a:tailEnd/>
          </a:ln>
        </p:spPr>
      </p:pic>
      <p:sp>
        <p:nvSpPr>
          <p:cNvPr id="7" name="TextBox 7"/>
          <p:cNvSpPr txBox="1">
            <a:spLocks noChangeArrowheads="1"/>
          </p:cNvSpPr>
          <p:nvPr/>
        </p:nvSpPr>
        <p:spPr bwMode="auto">
          <a:xfrm>
            <a:off x="4953000" y="2888020"/>
            <a:ext cx="1143000" cy="461963"/>
          </a:xfrm>
          <a:prstGeom prst="rect">
            <a:avLst/>
          </a:prstGeom>
          <a:noFill/>
          <a:ln w="9525">
            <a:noFill/>
            <a:miter lim="800000"/>
            <a:headEnd/>
            <a:tailEnd/>
          </a:ln>
        </p:spPr>
        <p:txBody>
          <a:bodyPr>
            <a:prstTxWarp prst="textNoShape">
              <a:avLst/>
            </a:prstTxWarp>
            <a:spAutoFit/>
          </a:bodyPr>
          <a:lstStyle/>
          <a:p>
            <a:r>
              <a:rPr lang="en-CA" dirty="0">
                <a:latin typeface="Calibri" charset="0"/>
              </a:rPr>
              <a:t>Fifth</a:t>
            </a:r>
          </a:p>
        </p:txBody>
      </p:sp>
      <p:sp>
        <p:nvSpPr>
          <p:cNvPr id="8" name="TextBox 7"/>
          <p:cNvSpPr txBox="1">
            <a:spLocks noChangeArrowheads="1"/>
          </p:cNvSpPr>
          <p:nvPr/>
        </p:nvSpPr>
        <p:spPr bwMode="auto">
          <a:xfrm>
            <a:off x="685800" y="1440220"/>
            <a:ext cx="1143000" cy="461963"/>
          </a:xfrm>
          <a:prstGeom prst="rect">
            <a:avLst/>
          </a:prstGeom>
          <a:noFill/>
          <a:ln w="9525">
            <a:noFill/>
            <a:miter lim="800000"/>
            <a:headEnd/>
            <a:tailEnd/>
          </a:ln>
        </p:spPr>
        <p:txBody>
          <a:bodyPr>
            <a:prstTxWarp prst="textNoShape">
              <a:avLst/>
            </a:prstTxWarp>
            <a:spAutoFit/>
          </a:bodyPr>
          <a:lstStyle/>
          <a:p>
            <a:r>
              <a:rPr lang="en-CA" dirty="0">
                <a:latin typeface="Calibri" charset="0"/>
              </a:rPr>
              <a:t>Octave</a:t>
            </a:r>
          </a:p>
        </p:txBody>
      </p:sp>
      <p:sp>
        <p:nvSpPr>
          <p:cNvPr id="9" name="TextBox 7"/>
          <p:cNvSpPr txBox="1">
            <a:spLocks noChangeArrowheads="1"/>
          </p:cNvSpPr>
          <p:nvPr/>
        </p:nvSpPr>
        <p:spPr bwMode="auto">
          <a:xfrm>
            <a:off x="685800" y="4488220"/>
            <a:ext cx="1143000" cy="461963"/>
          </a:xfrm>
          <a:prstGeom prst="rect">
            <a:avLst/>
          </a:prstGeom>
          <a:noFill/>
          <a:ln w="9525">
            <a:noFill/>
            <a:miter lim="800000"/>
            <a:headEnd/>
            <a:tailEnd/>
          </a:ln>
        </p:spPr>
        <p:txBody>
          <a:bodyPr>
            <a:prstTxWarp prst="textNoShape">
              <a:avLst/>
            </a:prstTxWarp>
            <a:spAutoFit/>
          </a:bodyPr>
          <a:lstStyle/>
          <a:p>
            <a:r>
              <a:rPr lang="en-CA" dirty="0">
                <a:latin typeface="Calibri" charset="0"/>
              </a:rPr>
              <a:t>Third</a:t>
            </a:r>
          </a:p>
        </p:txBody>
      </p:sp>
    </p:spTree>
    <p:extLst>
      <p:ext uri="{BB962C8B-B14F-4D97-AF65-F5344CB8AC3E}">
        <p14:creationId xmlns:p14="http://schemas.microsoft.com/office/powerpoint/2010/main" val="32509879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93626"/>
            <a:ext cx="8229600" cy="1066800"/>
          </a:xfrm>
        </p:spPr>
        <p:txBody>
          <a:bodyPr/>
          <a:lstStyle/>
          <a:p>
            <a:r>
              <a:rPr lang="en-US" dirty="0"/>
              <a:t>Consonance and Dissonance</a:t>
            </a:r>
          </a:p>
        </p:txBody>
      </p:sp>
      <p:sp>
        <p:nvSpPr>
          <p:cNvPr id="3" name="Content Placeholder 2"/>
          <p:cNvSpPr>
            <a:spLocks noGrp="1"/>
          </p:cNvSpPr>
          <p:nvPr>
            <p:ph idx="1"/>
          </p:nvPr>
        </p:nvSpPr>
        <p:spPr>
          <a:xfrm>
            <a:off x="457200" y="1800050"/>
            <a:ext cx="8229600" cy="4325112"/>
          </a:xfrm>
        </p:spPr>
        <p:txBody>
          <a:bodyPr>
            <a:normAutofit lnSpcReduction="10000"/>
          </a:bodyPr>
          <a:lstStyle/>
          <a:p>
            <a:r>
              <a:rPr lang="en-US" dirty="0"/>
              <a:t>Dissonance</a:t>
            </a:r>
          </a:p>
          <a:p>
            <a:pPr lvl="1"/>
            <a:r>
              <a:rPr lang="en-US" dirty="0"/>
              <a:t>Sensory Dissonance: interference within critical bands between fundamental AND/OR other partials, causing a physical sensation of tension or roughness caused by beating. </a:t>
            </a:r>
          </a:p>
          <a:p>
            <a:pPr lvl="1"/>
            <a:r>
              <a:rPr lang="en-US" dirty="0"/>
              <a:t>Syntactic Dissonance: element of musical syntax defined as tense within a musical culture, requiring conventionally defined resolution.</a:t>
            </a:r>
          </a:p>
          <a:p>
            <a:pPr lvl="1"/>
            <a:endParaRPr lang="en-US" dirty="0"/>
          </a:p>
          <a:p>
            <a:pPr lvl="1"/>
            <a:r>
              <a:rPr lang="en-US" dirty="0"/>
              <a:t>Are there classes of dissonance? (M2, P4, m7 &lt; m2, TT, M7?)</a:t>
            </a:r>
          </a:p>
          <a:p>
            <a:endParaRPr lang="en-US" dirty="0"/>
          </a:p>
        </p:txBody>
      </p:sp>
    </p:spTree>
    <p:extLst>
      <p:ext uri="{BB962C8B-B14F-4D97-AF65-F5344CB8AC3E}">
        <p14:creationId xmlns:p14="http://schemas.microsoft.com/office/powerpoint/2010/main" val="20394053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9160"/>
            <a:ext cx="8229600" cy="1066800"/>
          </a:xfrm>
        </p:spPr>
        <p:txBody>
          <a:bodyPr/>
          <a:lstStyle/>
          <a:p>
            <a:r>
              <a:rPr lang="en-US" dirty="0"/>
              <a:t>Rule of Avoiding Unisons</a:t>
            </a:r>
          </a:p>
        </p:txBody>
      </p:sp>
      <p:pic>
        <p:nvPicPr>
          <p:cNvPr id="4" name="Content Placeholder 3" descr="avoid unisons.TIF"/>
          <p:cNvPicPr>
            <a:picLocks noGrp="1" noChangeAspect="1"/>
          </p:cNvPicPr>
          <p:nvPr>
            <p:ph sz="quarter" idx="1"/>
          </p:nvPr>
        </p:nvPicPr>
        <p:blipFill>
          <a:blip r:embed="rId3"/>
          <a:srcRect l="-10864" r="-10864"/>
          <a:stretch>
            <a:fillRect/>
          </a:stretch>
        </p:blipFill>
        <p:spPr>
          <a:xfrm>
            <a:off x="1828800" y="1645920"/>
            <a:ext cx="6019800" cy="3611880"/>
          </a:xfrm>
        </p:spPr>
      </p:pic>
      <p:sp>
        <p:nvSpPr>
          <p:cNvPr id="5" name="Frame 4"/>
          <p:cNvSpPr/>
          <p:nvPr/>
        </p:nvSpPr>
        <p:spPr>
          <a:xfrm>
            <a:off x="5105400" y="2133600"/>
            <a:ext cx="609600" cy="609600"/>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9160"/>
            <a:ext cx="8229600" cy="1066800"/>
          </a:xfrm>
        </p:spPr>
        <p:txBody>
          <a:bodyPr>
            <a:normAutofit fontScale="90000"/>
          </a:bodyPr>
          <a:lstStyle/>
          <a:p>
            <a:r>
              <a:rPr lang="en-US" dirty="0"/>
              <a:t>Rule of Avoiding Unisons - explained</a:t>
            </a:r>
          </a:p>
        </p:txBody>
      </p:sp>
      <p:sp>
        <p:nvSpPr>
          <p:cNvPr id="3" name="Content Placeholder 2"/>
          <p:cNvSpPr>
            <a:spLocks noGrp="1"/>
          </p:cNvSpPr>
          <p:nvPr>
            <p:ph sz="quarter" idx="1"/>
          </p:nvPr>
        </p:nvSpPr>
        <p:spPr>
          <a:xfrm>
            <a:off x="457200" y="1581023"/>
            <a:ext cx="8229600" cy="4535133"/>
          </a:xfrm>
        </p:spPr>
        <p:txBody>
          <a:bodyPr>
            <a:normAutofit fontScale="85000" lnSpcReduction="10000"/>
          </a:bodyPr>
          <a:lstStyle/>
          <a:p>
            <a:r>
              <a:rPr lang="en-US" dirty="0"/>
              <a:t>Clear auditory stream </a:t>
            </a:r>
            <a:r>
              <a:rPr lang="en-US" b="1" dirty="0">
                <a:solidFill>
                  <a:srgbClr val="525B7E"/>
                </a:solidFill>
              </a:rPr>
              <a:t>segregation</a:t>
            </a:r>
            <a:r>
              <a:rPr lang="en-US" b="1" dirty="0"/>
              <a:t> </a:t>
            </a:r>
            <a:r>
              <a:rPr lang="en-US" dirty="0"/>
              <a:t>between the parts</a:t>
            </a:r>
          </a:p>
          <a:p>
            <a:endParaRPr lang="en-US" dirty="0"/>
          </a:p>
          <a:p>
            <a:r>
              <a:rPr lang="en-US" dirty="0"/>
              <a:t>4.  Tonal fusion principle</a:t>
            </a:r>
          </a:p>
          <a:p>
            <a:pPr lvl="1"/>
            <a:r>
              <a:rPr lang="en-US" dirty="0"/>
              <a:t>The perceptual independence of concurrent tones is weakened when their pitch relations promote tonal fusion.</a:t>
            </a:r>
          </a:p>
          <a:p>
            <a:pPr lvl="1"/>
            <a:r>
              <a:rPr lang="en-US" dirty="0"/>
              <a:t>Unisons, octaves, and fifths are the culprits.</a:t>
            </a:r>
          </a:p>
          <a:p>
            <a:pPr lvl="1"/>
            <a:endParaRPr lang="en-US" dirty="0"/>
          </a:p>
          <a:p>
            <a:r>
              <a:rPr lang="en-US" dirty="0"/>
              <a:t>Fusion of concurrent tones is more likely if spectral content conforms to a single hypothetical harmonic series</a:t>
            </a:r>
          </a:p>
          <a:p>
            <a:pPr lvl="1"/>
            <a:r>
              <a:rPr lang="en-US" dirty="0"/>
              <a:t>Fusion between concurrent tones of different parts should be avoided.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7500"/>
            <a:ext cx="8229600" cy="1066800"/>
          </a:xfrm>
        </p:spPr>
        <p:txBody>
          <a:bodyPr>
            <a:normAutofit fontScale="90000"/>
          </a:bodyPr>
          <a:lstStyle/>
          <a:p>
            <a:r>
              <a:rPr lang="en-US" dirty="0"/>
              <a:t>Rule of Avoiding Unisons – explained</a:t>
            </a:r>
          </a:p>
        </p:txBody>
      </p:sp>
      <p:sp>
        <p:nvSpPr>
          <p:cNvPr id="3" name="Content Placeholder 2"/>
          <p:cNvSpPr>
            <a:spLocks noGrp="1"/>
          </p:cNvSpPr>
          <p:nvPr>
            <p:ph sz="quarter" idx="1"/>
          </p:nvPr>
        </p:nvSpPr>
        <p:spPr>
          <a:xfrm>
            <a:off x="457200" y="1369364"/>
            <a:ext cx="8229600" cy="4325112"/>
          </a:xfrm>
        </p:spPr>
        <p:txBody>
          <a:bodyPr/>
          <a:lstStyle/>
          <a:p>
            <a:r>
              <a:rPr lang="en-US" dirty="0"/>
              <a:t>J.S. Bach, tonal fusion, and sensory dissonance</a:t>
            </a:r>
          </a:p>
          <a:p>
            <a:pPr lvl="1"/>
            <a:r>
              <a:rPr lang="en-US" dirty="0"/>
              <a:t>Bach sought to avoid tonal fusion and sensory dissonance</a:t>
            </a:r>
          </a:p>
        </p:txBody>
      </p:sp>
      <p:pic>
        <p:nvPicPr>
          <p:cNvPr id="4" name="Picture 4"/>
          <p:cNvPicPr>
            <a:picLocks noChangeAspect="1" noChangeArrowheads="1"/>
          </p:cNvPicPr>
          <p:nvPr/>
        </p:nvPicPr>
        <p:blipFill>
          <a:blip r:embed="rId3"/>
          <a:srcRect/>
          <a:stretch>
            <a:fillRect/>
          </a:stretch>
        </p:blipFill>
        <p:spPr bwMode="auto">
          <a:xfrm>
            <a:off x="1066800" y="2806020"/>
            <a:ext cx="6927850" cy="3748088"/>
          </a:xfrm>
          <a:prstGeom prst="rect">
            <a:avLst/>
          </a:prstGeom>
          <a:noFill/>
          <a:ln w="9525">
            <a:noFill/>
            <a:miter lim="800000"/>
            <a:headEnd/>
            <a:tailEnd/>
          </a:ln>
        </p:spPr>
      </p:pic>
      <p:cxnSp>
        <p:nvCxnSpPr>
          <p:cNvPr id="6" name="Curved Connector 5"/>
          <p:cNvCxnSpPr/>
          <p:nvPr/>
        </p:nvCxnSpPr>
        <p:spPr>
          <a:xfrm flipV="1">
            <a:off x="1752600" y="4177620"/>
            <a:ext cx="749300" cy="457200"/>
          </a:xfrm>
          <a:prstGeom prst="curvedConnector3">
            <a:avLst>
              <a:gd name="adj1" fmla="val 50000"/>
            </a:avLst>
          </a:prstGeom>
          <a:ln w="25400" cap="flat" cmpd="sng" algn="ctr">
            <a:solidFill>
              <a:schemeClr val="accent3">
                <a:lumMod val="50000"/>
              </a:schemeClr>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7" name="Oval 6"/>
          <p:cNvSpPr/>
          <p:nvPr/>
        </p:nvSpPr>
        <p:spPr>
          <a:xfrm>
            <a:off x="2463800" y="5930220"/>
            <a:ext cx="228600" cy="228600"/>
          </a:xfrm>
          <a:prstGeom prst="ellipse">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4838700" y="5930220"/>
            <a:ext cx="228600" cy="228600"/>
          </a:xfrm>
          <a:prstGeom prst="ellipse">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6553200" y="5930220"/>
            <a:ext cx="228600" cy="228600"/>
          </a:xfrm>
          <a:prstGeom prst="ellipse">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Curved Connector 12"/>
          <p:cNvCxnSpPr/>
          <p:nvPr/>
        </p:nvCxnSpPr>
        <p:spPr>
          <a:xfrm rot="10800000" flipV="1">
            <a:off x="6832600" y="4901520"/>
            <a:ext cx="596900" cy="304800"/>
          </a:xfrm>
          <a:prstGeom prst="curvedConnector3">
            <a:avLst>
              <a:gd name="adj1" fmla="val 32979"/>
            </a:avLst>
          </a:prstGeom>
          <a:ln w="25400" cap="flat" cmpd="sng" algn="ctr">
            <a:solidFill>
              <a:schemeClr val="accent3">
                <a:lumMod val="50000"/>
              </a:schemeClr>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4" name="Rectangle 13"/>
          <p:cNvSpPr/>
          <p:nvPr/>
        </p:nvSpPr>
        <p:spPr>
          <a:xfrm>
            <a:off x="3442578" y="5930220"/>
            <a:ext cx="635039" cy="228600"/>
          </a:xfrm>
          <a:prstGeom prst="rect">
            <a:avLst/>
          </a:prstGeom>
          <a:noFill/>
          <a:ln w="1905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5123005" y="5930220"/>
            <a:ext cx="635039" cy="228600"/>
          </a:xfrm>
          <a:prstGeom prst="rect">
            <a:avLst/>
          </a:prstGeom>
          <a:noFill/>
          <a:ln w="1905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467379923"/>
              </p:ext>
            </p:extLst>
          </p:nvPr>
        </p:nvGraphicFramePr>
        <p:xfrm>
          <a:off x="457200" y="1219200"/>
          <a:ext cx="8229600" cy="504952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en-US" dirty="0"/>
                        <a:t>Voice-leading Rules</a:t>
                      </a:r>
                    </a:p>
                  </a:txBody>
                  <a:tcPr/>
                </a:tc>
                <a:tc>
                  <a:txBody>
                    <a:bodyPr/>
                    <a:lstStyle/>
                    <a:p>
                      <a:r>
                        <a:rPr lang="en-US" dirty="0"/>
                        <a:t>Perceptual Principles</a:t>
                      </a:r>
                    </a:p>
                  </a:txBody>
                  <a:tcPr/>
                </a:tc>
                <a:tc>
                  <a:txBody>
                    <a:bodyPr/>
                    <a:lstStyle/>
                    <a:p>
                      <a:r>
                        <a:rPr lang="en-US" dirty="0"/>
                        <a:t>Auditory Streaming</a:t>
                      </a:r>
                    </a:p>
                    <a:p>
                      <a:endParaRPr lang="en-US" dirty="0"/>
                    </a:p>
                  </a:txBody>
                  <a:tcPr/>
                </a:tc>
                <a:extLst>
                  <a:ext uri="{0D108BD9-81ED-4DB2-BD59-A6C34878D82A}">
                    <a16:rowId xmlns:a16="http://schemas.microsoft.com/office/drawing/2014/main" val="10000"/>
                  </a:ext>
                </a:extLst>
              </a:tr>
              <a:tr h="370840">
                <a:tc>
                  <a:txBody>
                    <a:bodyPr/>
                    <a:lstStyle/>
                    <a:p>
                      <a:r>
                        <a:rPr lang="en-US" b="0" dirty="0" err="1"/>
                        <a:t>Registral</a:t>
                      </a:r>
                      <a:r>
                        <a:rPr lang="en-US" b="0" dirty="0"/>
                        <a:t> Compass</a:t>
                      </a:r>
                    </a:p>
                  </a:txBody>
                  <a:tcPr/>
                </a:tc>
                <a:tc>
                  <a:txBody>
                    <a:bodyPr/>
                    <a:lstStyle/>
                    <a:p>
                      <a:r>
                        <a:rPr lang="en-US" b="0" dirty="0" err="1"/>
                        <a:t>Toneness</a:t>
                      </a:r>
                      <a:endParaRPr lang="en-US" b="0" dirty="0"/>
                    </a:p>
                  </a:txBody>
                  <a:tcPr/>
                </a:tc>
                <a:tc>
                  <a:txBody>
                    <a:bodyPr/>
                    <a:lstStyle/>
                    <a:p>
                      <a:r>
                        <a:rPr lang="en-US" b="0" dirty="0"/>
                        <a:t>Integration</a:t>
                      </a:r>
                    </a:p>
                  </a:txBody>
                  <a:tcPr/>
                </a:tc>
                <a:extLst>
                  <a:ext uri="{0D108BD9-81ED-4DB2-BD59-A6C34878D82A}">
                    <a16:rowId xmlns:a16="http://schemas.microsoft.com/office/drawing/2014/main" val="10001"/>
                  </a:ext>
                </a:extLst>
              </a:tr>
              <a:tr h="370840">
                <a:tc>
                  <a:txBody>
                    <a:bodyPr/>
                    <a:lstStyle/>
                    <a:p>
                      <a:r>
                        <a:rPr lang="en-US" b="0">
                          <a:solidFill>
                            <a:schemeClr val="tx1"/>
                          </a:solidFill>
                        </a:rPr>
                        <a:t>(No</a:t>
                      </a:r>
                      <a:r>
                        <a:rPr lang="en-US" b="0" baseline="0">
                          <a:solidFill>
                            <a:schemeClr val="tx1"/>
                          </a:solidFill>
                        </a:rPr>
                        <a:t> rule)</a:t>
                      </a:r>
                      <a:endParaRPr lang="en-US" b="0" dirty="0">
                        <a:solidFill>
                          <a:schemeClr val="tx1"/>
                        </a:solidFill>
                      </a:endParaRPr>
                    </a:p>
                  </a:txBody>
                  <a:tcPr/>
                </a:tc>
                <a:tc>
                  <a:txBody>
                    <a:bodyPr/>
                    <a:lstStyle/>
                    <a:p>
                      <a:r>
                        <a:rPr lang="en-US" b="0" dirty="0">
                          <a:solidFill>
                            <a:schemeClr val="tx1"/>
                          </a:solidFill>
                        </a:rPr>
                        <a:t>Temporal Continuity</a:t>
                      </a:r>
                    </a:p>
                  </a:txBody>
                  <a:tcPr/>
                </a:tc>
                <a:tc>
                  <a:txBody>
                    <a:bodyPr/>
                    <a:lstStyle/>
                    <a:p>
                      <a:r>
                        <a:rPr lang="en-US" b="0" dirty="0">
                          <a:solidFill>
                            <a:schemeClr val="tx1"/>
                          </a:solidFill>
                        </a:rPr>
                        <a:t>Integration</a:t>
                      </a:r>
                    </a:p>
                  </a:txBody>
                  <a:tcPr/>
                </a:tc>
                <a:extLst>
                  <a:ext uri="{0D108BD9-81ED-4DB2-BD59-A6C34878D82A}">
                    <a16:rowId xmlns:a16="http://schemas.microsoft.com/office/drawing/2014/main" val="10002"/>
                  </a:ext>
                </a:extLst>
              </a:tr>
              <a:tr h="370840">
                <a:tc>
                  <a:txBody>
                    <a:bodyPr/>
                    <a:lstStyle/>
                    <a:p>
                      <a:r>
                        <a:rPr lang="en-US" b="1" dirty="0">
                          <a:solidFill>
                            <a:schemeClr val="tx1"/>
                          </a:solidFill>
                        </a:rPr>
                        <a:t>Common Tone</a:t>
                      </a:r>
                    </a:p>
                    <a:p>
                      <a:r>
                        <a:rPr lang="en-US" b="1" dirty="0">
                          <a:solidFill>
                            <a:schemeClr val="tx1"/>
                          </a:solidFill>
                        </a:rPr>
                        <a:t>Nearest </a:t>
                      </a:r>
                      <a:r>
                        <a:rPr lang="en-US" b="1" dirty="0" err="1">
                          <a:solidFill>
                            <a:schemeClr val="tx1"/>
                          </a:solidFill>
                        </a:rPr>
                        <a:t>Chordal</a:t>
                      </a:r>
                      <a:r>
                        <a:rPr lang="en-US" b="1" dirty="0">
                          <a:solidFill>
                            <a:schemeClr val="tx1"/>
                          </a:solidFill>
                        </a:rPr>
                        <a:t> Tone</a:t>
                      </a:r>
                    </a:p>
                    <a:p>
                      <a:r>
                        <a:rPr lang="en-US" b="1" dirty="0">
                          <a:solidFill>
                            <a:schemeClr val="tx1"/>
                          </a:solidFill>
                        </a:rPr>
                        <a:t>Conjunct Motion</a:t>
                      </a:r>
                    </a:p>
                    <a:p>
                      <a:r>
                        <a:rPr lang="en-US" b="1" dirty="0">
                          <a:solidFill>
                            <a:schemeClr val="tx1"/>
                          </a:solidFill>
                        </a:rPr>
                        <a:t>Avoid Leaps</a:t>
                      </a:r>
                    </a:p>
                    <a:p>
                      <a:r>
                        <a:rPr lang="en-US" b="1" dirty="0">
                          <a:solidFill>
                            <a:schemeClr val="tx1"/>
                          </a:solidFill>
                        </a:rPr>
                        <a:t>Avoid Part-Crossing</a:t>
                      </a:r>
                    </a:p>
                    <a:p>
                      <a:r>
                        <a:rPr lang="en-US" b="1" dirty="0">
                          <a:solidFill>
                            <a:schemeClr val="tx1"/>
                          </a:solidFill>
                        </a:rPr>
                        <a:t>Avoid Part-Overlapping</a:t>
                      </a:r>
                    </a:p>
                  </a:txBody>
                  <a:tcPr/>
                </a:tc>
                <a:tc>
                  <a:txBody>
                    <a:bodyPr/>
                    <a:lstStyle/>
                    <a:p>
                      <a:r>
                        <a:rPr lang="en-US" b="1" dirty="0">
                          <a:solidFill>
                            <a:schemeClr val="tx1"/>
                          </a:solidFill>
                        </a:rPr>
                        <a:t>Pitch</a:t>
                      </a:r>
                      <a:r>
                        <a:rPr lang="en-US" b="1" baseline="0" dirty="0">
                          <a:solidFill>
                            <a:schemeClr val="tx1"/>
                          </a:solidFill>
                        </a:rPr>
                        <a:t> Proximity</a:t>
                      </a:r>
                      <a:endParaRPr lang="en-US" b="1" dirty="0">
                        <a:solidFill>
                          <a:schemeClr val="tx1"/>
                        </a:solidFill>
                      </a:endParaRPr>
                    </a:p>
                  </a:txBody>
                  <a:tcPr/>
                </a:tc>
                <a:tc>
                  <a:txBody>
                    <a:bodyPr/>
                    <a:lstStyle/>
                    <a:p>
                      <a:r>
                        <a:rPr lang="en-US" b="1" dirty="0">
                          <a:solidFill>
                            <a:schemeClr val="tx1"/>
                          </a:solidFill>
                        </a:rPr>
                        <a:t>Integration</a:t>
                      </a:r>
                      <a:r>
                        <a:rPr lang="en-US" b="1" baseline="0" dirty="0">
                          <a:solidFill>
                            <a:schemeClr val="tx1"/>
                          </a:solidFill>
                        </a:rPr>
                        <a:t> and Segregation</a:t>
                      </a:r>
                      <a:endParaRPr lang="en-US" b="1" dirty="0">
                        <a:solidFill>
                          <a:schemeClr val="tx1"/>
                        </a:solidFill>
                      </a:endParaRPr>
                    </a:p>
                  </a:txBody>
                  <a:tcPr/>
                </a:tc>
                <a:extLst>
                  <a:ext uri="{0D108BD9-81ED-4DB2-BD59-A6C34878D82A}">
                    <a16:rowId xmlns:a16="http://schemas.microsoft.com/office/drawing/2014/main" val="10003"/>
                  </a:ext>
                </a:extLst>
              </a:tr>
              <a:tr h="370840">
                <a:tc>
                  <a:txBody>
                    <a:bodyPr/>
                    <a:lstStyle/>
                    <a:p>
                      <a:r>
                        <a:rPr lang="en-US" b="0" dirty="0">
                          <a:solidFill>
                            <a:schemeClr val="tx1"/>
                          </a:solidFill>
                        </a:rPr>
                        <a:t>Chord Spacing</a:t>
                      </a:r>
                    </a:p>
                  </a:txBody>
                  <a:tcPr/>
                </a:tc>
                <a:tc>
                  <a:txBody>
                    <a:bodyPr/>
                    <a:lstStyle/>
                    <a:p>
                      <a:r>
                        <a:rPr lang="en-US" b="0" dirty="0">
                          <a:solidFill>
                            <a:schemeClr val="tx1"/>
                          </a:solidFill>
                        </a:rPr>
                        <a:t>Minimum Masking</a:t>
                      </a:r>
                    </a:p>
                  </a:txBody>
                  <a:tcPr/>
                </a:tc>
                <a:tc>
                  <a:txBody>
                    <a:bodyPr/>
                    <a:lstStyle/>
                    <a:p>
                      <a:r>
                        <a:rPr lang="en-US" b="0" dirty="0">
                          <a:solidFill>
                            <a:schemeClr val="tx1"/>
                          </a:solidFill>
                        </a:rPr>
                        <a:t>Segregation</a:t>
                      </a:r>
                    </a:p>
                  </a:txBody>
                  <a:tcPr/>
                </a:tc>
                <a:extLst>
                  <a:ext uri="{0D108BD9-81ED-4DB2-BD59-A6C34878D82A}">
                    <a16:rowId xmlns:a16="http://schemas.microsoft.com/office/drawing/2014/main" val="10004"/>
                  </a:ext>
                </a:extLst>
              </a:tr>
              <a:tr h="370840">
                <a:tc>
                  <a:txBody>
                    <a:bodyPr/>
                    <a:lstStyle/>
                    <a:p>
                      <a:r>
                        <a:rPr lang="en-US" b="0" dirty="0">
                          <a:solidFill>
                            <a:schemeClr val="tx1"/>
                          </a:solidFill>
                        </a:rPr>
                        <a:t>Avoid Unisons</a:t>
                      </a:r>
                    </a:p>
                  </a:txBody>
                  <a:tcPr/>
                </a:tc>
                <a:tc>
                  <a:txBody>
                    <a:bodyPr/>
                    <a:lstStyle/>
                    <a:p>
                      <a:r>
                        <a:rPr lang="en-US" b="0" dirty="0">
                          <a:solidFill>
                            <a:schemeClr val="tx1"/>
                          </a:solidFill>
                        </a:rPr>
                        <a:t>Tonal Fusion</a:t>
                      </a:r>
                    </a:p>
                  </a:txBody>
                  <a:tcPr/>
                </a:tc>
                <a:tc>
                  <a:txBody>
                    <a:bodyPr/>
                    <a:lstStyle/>
                    <a:p>
                      <a:r>
                        <a:rPr lang="en-US" b="0" dirty="0">
                          <a:solidFill>
                            <a:schemeClr val="tx1"/>
                          </a:solidFill>
                        </a:rPr>
                        <a:t>Segregation</a:t>
                      </a:r>
                    </a:p>
                  </a:txBody>
                  <a:tcPr/>
                </a:tc>
                <a:extLst>
                  <a:ext uri="{0D108BD9-81ED-4DB2-BD59-A6C34878D82A}">
                    <a16:rowId xmlns:a16="http://schemas.microsoft.com/office/drawing/2014/main" val="10005"/>
                  </a:ext>
                </a:extLst>
              </a:tr>
              <a:tr h="370840">
                <a:tc>
                  <a:txBody>
                    <a:bodyPr/>
                    <a:lstStyle/>
                    <a:p>
                      <a:r>
                        <a:rPr lang="en-US" dirty="0">
                          <a:solidFill>
                            <a:schemeClr val="bg1">
                              <a:lumMod val="65000"/>
                            </a:schemeClr>
                          </a:solidFill>
                        </a:rPr>
                        <a:t>Parallel/Consecutive/</a:t>
                      </a:r>
                    </a:p>
                    <a:p>
                      <a:r>
                        <a:rPr lang="en-US" dirty="0">
                          <a:solidFill>
                            <a:schemeClr val="bg1">
                              <a:lumMod val="65000"/>
                            </a:schemeClr>
                          </a:solidFill>
                        </a:rPr>
                        <a:t>Hidden</a:t>
                      </a:r>
                      <a:r>
                        <a:rPr lang="en-US" baseline="0" dirty="0">
                          <a:solidFill>
                            <a:schemeClr val="bg1">
                              <a:lumMod val="65000"/>
                            </a:schemeClr>
                          </a:solidFill>
                        </a:rPr>
                        <a:t> Perfect Intervals</a:t>
                      </a:r>
                      <a:endParaRPr lang="en-US" dirty="0">
                        <a:solidFill>
                          <a:schemeClr val="bg1">
                            <a:lumMod val="65000"/>
                          </a:schemeClr>
                        </a:solidFill>
                      </a:endParaRPr>
                    </a:p>
                  </a:txBody>
                  <a:tcPr/>
                </a:tc>
                <a:tc>
                  <a:txBody>
                    <a:bodyPr/>
                    <a:lstStyle/>
                    <a:p>
                      <a:r>
                        <a:rPr lang="en-US" dirty="0">
                          <a:solidFill>
                            <a:schemeClr val="bg1">
                              <a:lumMod val="65000"/>
                            </a:schemeClr>
                          </a:solidFill>
                        </a:rPr>
                        <a:t>Pitch Co-modulation</a:t>
                      </a:r>
                      <a:r>
                        <a:rPr lang="en-US" baseline="0" dirty="0">
                          <a:solidFill>
                            <a:schemeClr val="bg1">
                              <a:lumMod val="65000"/>
                            </a:schemeClr>
                          </a:solidFill>
                        </a:rPr>
                        <a:t> and Tonal Fusion</a:t>
                      </a:r>
                      <a:endParaRPr lang="en-US" dirty="0">
                        <a:solidFill>
                          <a:schemeClr val="bg1">
                            <a:lumMod val="65000"/>
                          </a:schemeClr>
                        </a:solidFill>
                      </a:endParaRPr>
                    </a:p>
                  </a:txBody>
                  <a:tcPr/>
                </a:tc>
                <a:tc>
                  <a:txBody>
                    <a:bodyPr/>
                    <a:lstStyle/>
                    <a:p>
                      <a:r>
                        <a:rPr lang="en-US" dirty="0">
                          <a:solidFill>
                            <a:schemeClr val="bg1">
                              <a:lumMod val="65000"/>
                            </a:schemeClr>
                          </a:solidFill>
                        </a:rPr>
                        <a:t>Segregation</a:t>
                      </a:r>
                    </a:p>
                  </a:txBody>
                  <a:tcPr/>
                </a:tc>
                <a:extLst>
                  <a:ext uri="{0D108BD9-81ED-4DB2-BD59-A6C34878D82A}">
                    <a16:rowId xmlns:a16="http://schemas.microsoft.com/office/drawing/2014/main" val="10006"/>
                  </a:ext>
                </a:extLst>
              </a:tr>
            </a:tbl>
          </a:graphicData>
        </a:graphic>
      </p:graphicFrame>
      <p:cxnSp>
        <p:nvCxnSpPr>
          <p:cNvPr id="5" name="Straight Connector 4"/>
          <p:cNvCxnSpPr/>
          <p:nvPr/>
        </p:nvCxnSpPr>
        <p:spPr>
          <a:xfrm>
            <a:off x="427658" y="2025164"/>
            <a:ext cx="825914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430770" y="2401496"/>
            <a:ext cx="825914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433882" y="5073131"/>
            <a:ext cx="825914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436994" y="5430802"/>
            <a:ext cx="8259142" cy="1588"/>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03632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0734"/>
            <a:ext cx="8229600" cy="1066800"/>
          </a:xfrm>
        </p:spPr>
        <p:txBody>
          <a:bodyPr/>
          <a:lstStyle/>
          <a:p>
            <a:r>
              <a:rPr lang="en-US" dirty="0"/>
              <a:t>Pitch proximity rules:</a:t>
            </a:r>
          </a:p>
        </p:txBody>
      </p:sp>
      <p:sp>
        <p:nvSpPr>
          <p:cNvPr id="3" name="Content Placeholder 2"/>
          <p:cNvSpPr>
            <a:spLocks noGrp="1"/>
          </p:cNvSpPr>
          <p:nvPr>
            <p:ph sz="quarter" idx="1"/>
          </p:nvPr>
        </p:nvSpPr>
        <p:spPr>
          <a:xfrm>
            <a:off x="0" y="996465"/>
            <a:ext cx="9144000" cy="5724769"/>
          </a:xfrm>
        </p:spPr>
        <p:txBody>
          <a:bodyPr>
            <a:normAutofit fontScale="92500" lnSpcReduction="20000"/>
          </a:bodyPr>
          <a:lstStyle/>
          <a:p>
            <a:r>
              <a:rPr lang="en-US" dirty="0"/>
              <a:t>Common Tone</a:t>
            </a:r>
          </a:p>
          <a:p>
            <a:pPr lvl="1"/>
            <a:r>
              <a:rPr lang="en-US" dirty="0"/>
              <a:t>Pitches common to 2 chords should be retained in the same voice.</a:t>
            </a:r>
          </a:p>
          <a:p>
            <a:r>
              <a:rPr lang="en-US" dirty="0"/>
              <a:t>Nearest </a:t>
            </a:r>
            <a:r>
              <a:rPr lang="en-US" dirty="0" err="1"/>
              <a:t>Chordal</a:t>
            </a:r>
            <a:r>
              <a:rPr lang="en-US" dirty="0"/>
              <a:t> Tone</a:t>
            </a:r>
          </a:p>
          <a:p>
            <a:pPr lvl="1"/>
            <a:r>
              <a:rPr lang="en-US" dirty="0"/>
              <a:t>A part should move to the nearest available pitch</a:t>
            </a:r>
          </a:p>
          <a:p>
            <a:r>
              <a:rPr lang="en-US" dirty="0"/>
              <a:t>Conjunct Motion</a:t>
            </a:r>
          </a:p>
          <a:p>
            <a:pPr lvl="1"/>
            <a:r>
              <a:rPr lang="en-US" dirty="0"/>
              <a:t>If a part must change pitch, move by step</a:t>
            </a:r>
          </a:p>
          <a:p>
            <a:r>
              <a:rPr lang="en-US" dirty="0"/>
              <a:t>Avoid leaps</a:t>
            </a:r>
          </a:p>
          <a:p>
            <a:r>
              <a:rPr lang="en-US" dirty="0"/>
              <a:t>Avoid part-crossing</a:t>
            </a:r>
          </a:p>
          <a:p>
            <a:pPr lvl="1"/>
            <a:r>
              <a:rPr lang="en-US" dirty="0"/>
              <a:t>Simultaneous chords should retain their vertical order (e.g. SATB, not ASTB, SABT, or STAB)</a:t>
            </a:r>
          </a:p>
          <a:p>
            <a:r>
              <a:rPr lang="en-US" dirty="0"/>
              <a:t>Avoid part-overlap</a:t>
            </a:r>
          </a:p>
          <a:p>
            <a:pPr lvl="1"/>
            <a:r>
              <a:rPr lang="en-US" dirty="0"/>
              <a:t>A part should not go higher (or lower) than the part above (or below) it was on the previous chord (e.g. if the soprano has A4 in a chord, the alto should not go above A4 in the following chord ; if the bass has F#3 in a chord, the tenor should not go below F#3 in the following chord)</a:t>
            </a:r>
          </a:p>
          <a:p>
            <a:pPr lvl="2"/>
            <a:endParaRPr lang="en-US" dirty="0"/>
          </a:p>
        </p:txBody>
      </p:sp>
    </p:spTree>
    <p:extLst>
      <p:ext uri="{BB962C8B-B14F-4D97-AF65-F5344CB8AC3E}">
        <p14:creationId xmlns:p14="http://schemas.microsoft.com/office/powerpoint/2010/main" val="342101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500"/>
                                        <p:tgtEl>
                                          <p:spTgt spid="3">
                                            <p:txEl>
                                              <p:pRg st="2" end="2"/>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dissolv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ssolve">
                                      <p:cBhvr>
                                        <p:cTn id="23" dur="500"/>
                                        <p:tgtEl>
                                          <p:spTgt spid="3">
                                            <p:txEl>
                                              <p:pRg st="4" end="4"/>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dissolv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dissolve">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dissolve">
                                      <p:cBhvr>
                                        <p:cTn id="36" dur="500"/>
                                        <p:tgtEl>
                                          <p:spTgt spid="3">
                                            <p:txEl>
                                              <p:pRg st="7" end="7"/>
                                            </p:txEl>
                                          </p:spTgt>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dissolve">
                                      <p:cBhvr>
                                        <p:cTn id="39" dur="500"/>
                                        <p:tgtEl>
                                          <p:spTgt spid="3">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dissolve">
                                      <p:cBhvr>
                                        <p:cTn id="44" dur="500"/>
                                        <p:tgtEl>
                                          <p:spTgt spid="3">
                                            <p:txEl>
                                              <p:pRg st="9" end="9"/>
                                            </p:txEl>
                                          </p:spTgt>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dissolve">
                                      <p:cBhvr>
                                        <p:cTn id="4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62424"/>
            <a:ext cx="8229600" cy="1066800"/>
          </a:xfrm>
        </p:spPr>
        <p:txBody>
          <a:bodyPr/>
          <a:lstStyle/>
          <a:p>
            <a:r>
              <a:rPr lang="en-US" dirty="0"/>
              <a:t>Learning objectives - Caveats</a:t>
            </a:r>
          </a:p>
        </p:txBody>
      </p:sp>
      <p:sp>
        <p:nvSpPr>
          <p:cNvPr id="3" name="Content Placeholder 2"/>
          <p:cNvSpPr>
            <a:spLocks noGrp="1"/>
          </p:cNvSpPr>
          <p:nvPr>
            <p:ph idx="1"/>
          </p:nvPr>
        </p:nvSpPr>
        <p:spPr>
          <a:xfrm>
            <a:off x="457200" y="1629223"/>
            <a:ext cx="8229600" cy="4759853"/>
          </a:xfrm>
        </p:spPr>
        <p:txBody>
          <a:bodyPr>
            <a:normAutofit fontScale="85000" lnSpcReduction="10000"/>
          </a:bodyPr>
          <a:lstStyle/>
          <a:p>
            <a:endParaRPr lang="en-US" dirty="0"/>
          </a:p>
          <a:p>
            <a:r>
              <a:rPr lang="en-US" dirty="0"/>
              <a:t>Huron’s position cannot count as a theory about music.</a:t>
            </a:r>
            <a:br>
              <a:rPr lang="en-US" dirty="0"/>
            </a:br>
            <a:endParaRPr lang="en-US" dirty="0"/>
          </a:p>
          <a:p>
            <a:r>
              <a:rPr lang="en-US" dirty="0"/>
              <a:t>Rather, it is a demonstration of perceptual principles ‘at work’ in one particular music tradition.</a:t>
            </a:r>
            <a:br>
              <a:rPr lang="en-US" dirty="0"/>
            </a:br>
            <a:endParaRPr lang="en-US" dirty="0"/>
          </a:p>
          <a:p>
            <a:r>
              <a:rPr lang="en-US" dirty="0"/>
              <a:t>Just because these principles map well onto Western tonal music of a particular period, it does not follow that they necessarily explain this or any other music in total </a:t>
            </a:r>
            <a:br>
              <a:rPr lang="en-US" dirty="0"/>
            </a:br>
            <a:r>
              <a:rPr lang="en-US" dirty="0"/>
              <a:t>(e.g., concepts of what is ‘dissonant’ change over very short periods of time, and within different contexts and cultures).</a:t>
            </a:r>
            <a:br>
              <a:rPr lang="en-US" dirty="0"/>
            </a:br>
            <a:endParaRPr lang="en-US" dirty="0"/>
          </a:p>
        </p:txBody>
      </p:sp>
    </p:spTree>
    <p:extLst>
      <p:ext uri="{BB962C8B-B14F-4D97-AF65-F5344CB8AC3E}">
        <p14:creationId xmlns:p14="http://schemas.microsoft.com/office/powerpoint/2010/main" val="1977403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360"/>
            <a:ext cx="8229600" cy="1066800"/>
          </a:xfrm>
        </p:spPr>
        <p:txBody>
          <a:bodyPr/>
          <a:lstStyle/>
          <a:p>
            <a:r>
              <a:rPr lang="en-US" dirty="0"/>
              <a:t>Pitch proximity rules explained	</a:t>
            </a:r>
          </a:p>
        </p:txBody>
      </p:sp>
      <p:sp>
        <p:nvSpPr>
          <p:cNvPr id="3" name="Content Placeholder 2"/>
          <p:cNvSpPr>
            <a:spLocks noGrp="1"/>
          </p:cNvSpPr>
          <p:nvPr>
            <p:ph sz="quarter" idx="1"/>
          </p:nvPr>
        </p:nvSpPr>
        <p:spPr>
          <a:xfrm>
            <a:off x="457200" y="1274900"/>
            <a:ext cx="8229600" cy="2057400"/>
          </a:xfrm>
        </p:spPr>
        <p:txBody>
          <a:bodyPr>
            <a:normAutofit fontScale="85000" lnSpcReduction="20000"/>
          </a:bodyPr>
          <a:lstStyle/>
          <a:p>
            <a:r>
              <a:rPr lang="en-US" dirty="0"/>
              <a:t>Clear auditory stream </a:t>
            </a:r>
            <a:r>
              <a:rPr lang="en-US" b="1" dirty="0">
                <a:solidFill>
                  <a:srgbClr val="525B7E"/>
                </a:solidFill>
              </a:rPr>
              <a:t>integration</a:t>
            </a:r>
            <a:r>
              <a:rPr lang="en-US" b="1" dirty="0"/>
              <a:t> </a:t>
            </a:r>
            <a:r>
              <a:rPr lang="en-US" dirty="0"/>
              <a:t>within each part</a:t>
            </a:r>
          </a:p>
          <a:p>
            <a:r>
              <a:rPr lang="en-US" dirty="0"/>
              <a:t>Clear auditory stream </a:t>
            </a:r>
            <a:r>
              <a:rPr lang="en-US" b="1" dirty="0">
                <a:solidFill>
                  <a:srgbClr val="525B7E"/>
                </a:solidFill>
              </a:rPr>
              <a:t>segregation</a:t>
            </a:r>
            <a:r>
              <a:rPr lang="en-US" b="1" dirty="0"/>
              <a:t> </a:t>
            </a:r>
            <a:r>
              <a:rPr lang="en-US" dirty="0"/>
              <a:t>between the parts</a:t>
            </a:r>
          </a:p>
          <a:p>
            <a:endParaRPr lang="en-US" dirty="0"/>
          </a:p>
          <a:p>
            <a:r>
              <a:rPr lang="en-US" dirty="0"/>
              <a:t>5.  Pitch proximity principle</a:t>
            </a:r>
          </a:p>
          <a:p>
            <a:pPr lvl="1"/>
            <a:r>
              <a:rPr lang="en-US" dirty="0"/>
              <a:t>The coherence of an auditory stream is maintained by close pitch proximity in successive tones within the stream</a:t>
            </a:r>
          </a:p>
        </p:txBody>
      </p:sp>
      <p:pic>
        <p:nvPicPr>
          <p:cNvPr id="4" name="Picture 4"/>
          <p:cNvPicPr>
            <a:picLocks noChangeAspect="1" noChangeArrowheads="1"/>
          </p:cNvPicPr>
          <p:nvPr/>
        </p:nvPicPr>
        <p:blipFill>
          <a:blip r:embed="rId3"/>
          <a:srcRect l="3333" t="5093" r="12222"/>
          <a:stretch>
            <a:fillRect/>
          </a:stretch>
        </p:blipFill>
        <p:spPr bwMode="auto">
          <a:xfrm>
            <a:off x="1447800" y="3276600"/>
            <a:ext cx="5791200" cy="35814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0300"/>
            <a:ext cx="8229600" cy="1066800"/>
          </a:xfrm>
        </p:spPr>
        <p:txBody>
          <a:bodyPr>
            <a:normAutofit/>
          </a:bodyPr>
          <a:lstStyle/>
          <a:p>
            <a:r>
              <a:rPr lang="en-US" dirty="0"/>
              <a:t>Pitch proximity rules - explained</a:t>
            </a:r>
          </a:p>
        </p:txBody>
      </p:sp>
      <p:pic>
        <p:nvPicPr>
          <p:cNvPr id="4" name="Picture 4"/>
          <p:cNvPicPr>
            <a:picLocks noGrp="1" noChangeAspect="1" noChangeArrowheads="1"/>
          </p:cNvPicPr>
          <p:nvPr>
            <p:ph sz="quarter" idx="1"/>
          </p:nvPr>
        </p:nvPicPr>
        <p:blipFill>
          <a:blip r:embed="rId3"/>
          <a:srcRect t="-1009" b="-1009"/>
          <a:stretch>
            <a:fillRect/>
          </a:stretch>
        </p:blipFill>
        <p:spPr>
          <a:xfrm>
            <a:off x="457200" y="1703564"/>
            <a:ext cx="8229600" cy="4325112"/>
          </a:xfr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9160"/>
            <a:ext cx="8229600" cy="1066800"/>
          </a:xfrm>
        </p:spPr>
        <p:txBody>
          <a:bodyPr/>
          <a:lstStyle/>
          <a:p>
            <a:r>
              <a:rPr lang="en-US" dirty="0"/>
              <a:t>Pitch proximity rules explained</a:t>
            </a:r>
          </a:p>
        </p:txBody>
      </p:sp>
      <p:pic>
        <p:nvPicPr>
          <p:cNvPr id="4" name="Picture 8"/>
          <p:cNvPicPr>
            <a:picLocks noGrp="1" noChangeAspect="1" noChangeArrowheads="1"/>
          </p:cNvPicPr>
          <p:nvPr>
            <p:ph sz="quarter" idx="1"/>
          </p:nvPr>
        </p:nvPicPr>
        <p:blipFill>
          <a:blip r:embed="rId3"/>
          <a:srcRect l="-10880" r="-10880"/>
          <a:stretch>
            <a:fillRect/>
          </a:stretch>
        </p:blipFill>
        <p:spPr>
          <a:xfrm>
            <a:off x="457200" y="1770404"/>
            <a:ext cx="8229600" cy="4325112"/>
          </a:xfr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474680" y="779424"/>
            <a:ext cx="8669319" cy="762000"/>
          </a:xfrm>
        </p:spPr>
        <p:txBody>
          <a:bodyPr vert="horz" anchor="ctr">
            <a:normAutofit/>
          </a:bodyPr>
          <a:lstStyle/>
          <a:p>
            <a:r>
              <a:rPr lang="en-US" altLang="ja-JP" dirty="0"/>
              <a:t>Pitch proximity and note duration</a:t>
            </a:r>
            <a:endParaRPr lang="en-US" dirty="0"/>
          </a:p>
        </p:txBody>
      </p:sp>
      <p:pic>
        <p:nvPicPr>
          <p:cNvPr id="113667" name="Picture 3" descr="transparency022"/>
          <p:cNvPicPr>
            <a:picLocks noChangeAspect="1" noChangeArrowheads="1"/>
          </p:cNvPicPr>
          <p:nvPr/>
        </p:nvPicPr>
        <p:blipFill>
          <a:blip r:embed="rId3"/>
          <a:srcRect/>
          <a:stretch>
            <a:fillRect/>
          </a:stretch>
        </p:blipFill>
        <p:spPr bwMode="auto">
          <a:xfrm>
            <a:off x="2667000" y="1676400"/>
            <a:ext cx="3842040" cy="4864752"/>
          </a:xfrm>
          <a:prstGeom prst="rect">
            <a:avLst/>
          </a:prstGeom>
          <a:noFill/>
          <a:ln w="9525">
            <a:noFill/>
            <a:miter lim="800000"/>
            <a:headEnd/>
            <a:tailEnd/>
          </a:ln>
        </p:spPr>
      </p:pic>
      <p:cxnSp>
        <p:nvCxnSpPr>
          <p:cNvPr id="12" name="Straight Connector 11"/>
          <p:cNvCxnSpPr/>
          <p:nvPr/>
        </p:nvCxnSpPr>
        <p:spPr bwMode="auto">
          <a:xfrm rot="5400000" flipH="1" flipV="1">
            <a:off x="3373120" y="3489960"/>
            <a:ext cx="2438400" cy="1588"/>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3" name="Straight Connector 12"/>
          <p:cNvCxnSpPr/>
          <p:nvPr/>
        </p:nvCxnSpPr>
        <p:spPr bwMode="auto">
          <a:xfrm flipV="1">
            <a:off x="3372326" y="4358640"/>
            <a:ext cx="2459514" cy="5874"/>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16" name="Rectangle 15"/>
          <p:cNvSpPr/>
          <p:nvPr/>
        </p:nvSpPr>
        <p:spPr bwMode="auto">
          <a:xfrm>
            <a:off x="4602480" y="4378960"/>
            <a:ext cx="1229360" cy="304800"/>
          </a:xfrm>
          <a:prstGeom prst="rect">
            <a:avLst/>
          </a:prstGeom>
          <a:solidFill>
            <a:srgbClr val="FF86EE">
              <a:alpha val="44000"/>
            </a:srgbClr>
          </a:solidFill>
          <a:ln w="9525" cap="flat" cmpd="sng" algn="ctr">
            <a:solidFill>
              <a:schemeClr val="accent1">
                <a:alpha val="3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9" name="TextBox 18"/>
          <p:cNvSpPr txBox="1"/>
          <p:nvPr/>
        </p:nvSpPr>
        <p:spPr>
          <a:xfrm>
            <a:off x="6835619" y="3230609"/>
            <a:ext cx="1826416" cy="646331"/>
          </a:xfrm>
          <a:prstGeom prst="rect">
            <a:avLst/>
          </a:prstGeom>
          <a:noFill/>
        </p:spPr>
        <p:txBody>
          <a:bodyPr wrap="none" rtlCol="0">
            <a:spAutoFit/>
          </a:bodyPr>
          <a:lstStyle/>
          <a:p>
            <a:pPr algn="ctr"/>
            <a:r>
              <a:rPr lang="en-US" dirty="0">
                <a:latin typeface="Arial"/>
                <a:cs typeface="Arial"/>
              </a:rPr>
              <a:t>Most music falls</a:t>
            </a:r>
          </a:p>
          <a:p>
            <a:pPr algn="ctr"/>
            <a:r>
              <a:rPr lang="en-US" dirty="0">
                <a:latin typeface="Arial"/>
                <a:cs typeface="Arial"/>
              </a:rPr>
              <a:t>in this region</a:t>
            </a:r>
          </a:p>
        </p:txBody>
      </p:sp>
      <p:sp>
        <p:nvSpPr>
          <p:cNvPr id="20" name="Bent-Up Arrow 19"/>
          <p:cNvSpPr/>
          <p:nvPr/>
        </p:nvSpPr>
        <p:spPr bwMode="auto">
          <a:xfrm rot="5400000" flipV="1">
            <a:off x="6644435" y="3543808"/>
            <a:ext cx="609600" cy="1599183"/>
          </a:xfrm>
          <a:prstGeom prst="bentUpArrow">
            <a:avLst>
              <a:gd name="adj1" fmla="val 18333"/>
              <a:gd name="adj2" fmla="val 25000"/>
              <a:gd name="adj3" fmla="val 48333"/>
            </a:avLst>
          </a:prstGeom>
          <a:solidFill>
            <a:srgbClr val="4BFCFF"/>
          </a:solidFill>
          <a:ln w="9525" cap="flat" cmpd="sng" algn="ctr">
            <a:solidFill>
              <a:srgbClr val="4BFC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 name="Rectangle 1"/>
          <p:cNvSpPr/>
          <p:nvPr/>
        </p:nvSpPr>
        <p:spPr>
          <a:xfrm>
            <a:off x="2915126" y="5462472"/>
            <a:ext cx="3371174" cy="914400"/>
          </a:xfrm>
          <a:prstGeom prst="rect">
            <a:avLst/>
          </a:prstGeom>
          <a:solidFill>
            <a:srgbClr val="FFFFFF"/>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15662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19420"/>
            <a:ext cx="8229600" cy="1066800"/>
          </a:xfrm>
        </p:spPr>
        <p:txBody>
          <a:bodyPr>
            <a:normAutofit fontScale="90000"/>
          </a:bodyPr>
          <a:lstStyle/>
          <a:p>
            <a:r>
              <a:rPr lang="en-US" dirty="0"/>
              <a:t>Pitch proximity principle applied to musical practice</a:t>
            </a:r>
          </a:p>
        </p:txBody>
      </p:sp>
      <p:sp>
        <p:nvSpPr>
          <p:cNvPr id="3" name="Content Placeholder 2"/>
          <p:cNvSpPr>
            <a:spLocks noGrp="1"/>
          </p:cNvSpPr>
          <p:nvPr>
            <p:ph sz="quarter" idx="1"/>
          </p:nvPr>
        </p:nvSpPr>
        <p:spPr>
          <a:xfrm>
            <a:off x="457200" y="1736984"/>
            <a:ext cx="8229600" cy="2856836"/>
          </a:xfrm>
        </p:spPr>
        <p:txBody>
          <a:bodyPr>
            <a:normAutofit/>
          </a:bodyPr>
          <a:lstStyle/>
          <a:p>
            <a:r>
              <a:rPr lang="en-US" dirty="0"/>
              <a:t>In order to </a:t>
            </a:r>
            <a:r>
              <a:rPr lang="en-US" dirty="0" err="1"/>
              <a:t>favour</a:t>
            </a:r>
            <a:r>
              <a:rPr lang="en-US" dirty="0"/>
              <a:t> stream integration, one will:</a:t>
            </a:r>
          </a:p>
          <a:p>
            <a:pPr lvl="1"/>
            <a:r>
              <a:rPr lang="en-US" dirty="0" err="1"/>
              <a:t>Favour</a:t>
            </a:r>
            <a:r>
              <a:rPr lang="en-US" dirty="0"/>
              <a:t> common tones</a:t>
            </a:r>
          </a:p>
          <a:p>
            <a:pPr lvl="1"/>
            <a:r>
              <a:rPr lang="en-US" dirty="0" err="1"/>
              <a:t>Favour</a:t>
            </a:r>
            <a:r>
              <a:rPr lang="en-US" dirty="0"/>
              <a:t> conjunct motion</a:t>
            </a:r>
          </a:p>
          <a:p>
            <a:pPr lvl="1"/>
            <a:r>
              <a:rPr lang="en-US" dirty="0"/>
              <a:t>Avoid large leaps, or use longer durations for notes forming the leap</a:t>
            </a:r>
          </a:p>
          <a:p>
            <a:pPr lvl="1"/>
            <a:r>
              <a:rPr lang="en-US" dirty="0"/>
              <a:t>Avoid voice-crossing and voice-overlap</a:t>
            </a:r>
          </a:p>
        </p:txBody>
      </p:sp>
      <p:pic>
        <p:nvPicPr>
          <p:cNvPr id="4" name="Picture 4"/>
          <p:cNvPicPr>
            <a:picLocks noChangeAspect="1" noChangeArrowheads="1"/>
          </p:cNvPicPr>
          <p:nvPr/>
        </p:nvPicPr>
        <p:blipFill>
          <a:blip r:embed="rId3"/>
          <a:srcRect l="4150" t="9460" b="16975"/>
          <a:stretch>
            <a:fillRect/>
          </a:stretch>
        </p:blipFill>
        <p:spPr bwMode="auto">
          <a:xfrm>
            <a:off x="838200" y="4593820"/>
            <a:ext cx="7508875" cy="21129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556991717"/>
              </p:ext>
            </p:extLst>
          </p:nvPr>
        </p:nvGraphicFramePr>
        <p:xfrm>
          <a:off x="457200" y="1219200"/>
          <a:ext cx="8229600" cy="477520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en-US" dirty="0"/>
                        <a:t>Voice-leading Rules</a:t>
                      </a:r>
                    </a:p>
                  </a:txBody>
                  <a:tcPr/>
                </a:tc>
                <a:tc>
                  <a:txBody>
                    <a:bodyPr/>
                    <a:lstStyle/>
                    <a:p>
                      <a:r>
                        <a:rPr lang="en-US" dirty="0"/>
                        <a:t>Perceptual Principles</a:t>
                      </a:r>
                    </a:p>
                  </a:txBody>
                  <a:tcPr/>
                </a:tc>
                <a:tc>
                  <a:txBody>
                    <a:bodyPr/>
                    <a:lstStyle/>
                    <a:p>
                      <a:r>
                        <a:rPr lang="en-US" dirty="0"/>
                        <a:t>Auditory Streaming</a:t>
                      </a:r>
                    </a:p>
                    <a:p>
                      <a:endParaRPr lang="en-US" dirty="0"/>
                    </a:p>
                  </a:txBody>
                  <a:tcPr/>
                </a:tc>
                <a:extLst>
                  <a:ext uri="{0D108BD9-81ED-4DB2-BD59-A6C34878D82A}">
                    <a16:rowId xmlns:a16="http://schemas.microsoft.com/office/drawing/2014/main" val="10000"/>
                  </a:ext>
                </a:extLst>
              </a:tr>
              <a:tr h="370840">
                <a:tc>
                  <a:txBody>
                    <a:bodyPr/>
                    <a:lstStyle/>
                    <a:p>
                      <a:r>
                        <a:rPr lang="en-US" b="0" dirty="0" err="1"/>
                        <a:t>Registral</a:t>
                      </a:r>
                      <a:r>
                        <a:rPr lang="en-US" b="0" dirty="0"/>
                        <a:t> Compass</a:t>
                      </a:r>
                    </a:p>
                  </a:txBody>
                  <a:tcPr/>
                </a:tc>
                <a:tc>
                  <a:txBody>
                    <a:bodyPr/>
                    <a:lstStyle/>
                    <a:p>
                      <a:r>
                        <a:rPr lang="en-US" b="0" dirty="0" err="1"/>
                        <a:t>Toneness</a:t>
                      </a:r>
                      <a:endParaRPr lang="en-US" b="0" dirty="0"/>
                    </a:p>
                  </a:txBody>
                  <a:tcPr/>
                </a:tc>
                <a:tc>
                  <a:txBody>
                    <a:bodyPr/>
                    <a:lstStyle/>
                    <a:p>
                      <a:r>
                        <a:rPr lang="en-US" b="0" dirty="0"/>
                        <a:t>Integration</a:t>
                      </a:r>
                    </a:p>
                  </a:txBody>
                  <a:tcPr/>
                </a:tc>
                <a:extLst>
                  <a:ext uri="{0D108BD9-81ED-4DB2-BD59-A6C34878D82A}">
                    <a16:rowId xmlns:a16="http://schemas.microsoft.com/office/drawing/2014/main" val="10001"/>
                  </a:ext>
                </a:extLst>
              </a:tr>
              <a:tr h="370840">
                <a:tc>
                  <a:txBody>
                    <a:bodyPr/>
                    <a:lstStyle/>
                    <a:p>
                      <a:r>
                        <a:rPr lang="en-US" b="0">
                          <a:solidFill>
                            <a:schemeClr val="tx1"/>
                          </a:solidFill>
                        </a:rPr>
                        <a:t>(No</a:t>
                      </a:r>
                      <a:r>
                        <a:rPr lang="en-US" b="0" baseline="0">
                          <a:solidFill>
                            <a:schemeClr val="tx1"/>
                          </a:solidFill>
                        </a:rPr>
                        <a:t> rule)</a:t>
                      </a:r>
                      <a:endParaRPr lang="en-US" b="0" dirty="0">
                        <a:solidFill>
                          <a:schemeClr val="tx1"/>
                        </a:solidFill>
                      </a:endParaRPr>
                    </a:p>
                  </a:txBody>
                  <a:tcPr/>
                </a:tc>
                <a:tc>
                  <a:txBody>
                    <a:bodyPr/>
                    <a:lstStyle/>
                    <a:p>
                      <a:r>
                        <a:rPr lang="en-US" b="0" dirty="0">
                          <a:solidFill>
                            <a:schemeClr val="tx1"/>
                          </a:solidFill>
                        </a:rPr>
                        <a:t>Temporal Continuity</a:t>
                      </a:r>
                    </a:p>
                  </a:txBody>
                  <a:tcPr/>
                </a:tc>
                <a:tc>
                  <a:txBody>
                    <a:bodyPr/>
                    <a:lstStyle/>
                    <a:p>
                      <a:r>
                        <a:rPr lang="en-US" b="0" dirty="0">
                          <a:solidFill>
                            <a:schemeClr val="tx1"/>
                          </a:solidFill>
                        </a:rPr>
                        <a:t>Integration</a:t>
                      </a:r>
                    </a:p>
                  </a:txBody>
                  <a:tcPr/>
                </a:tc>
                <a:extLst>
                  <a:ext uri="{0D108BD9-81ED-4DB2-BD59-A6C34878D82A}">
                    <a16:rowId xmlns:a16="http://schemas.microsoft.com/office/drawing/2014/main" val="10002"/>
                  </a:ext>
                </a:extLst>
              </a:tr>
              <a:tr h="370840">
                <a:tc>
                  <a:txBody>
                    <a:bodyPr/>
                    <a:lstStyle/>
                    <a:p>
                      <a:r>
                        <a:rPr lang="en-US" b="0" dirty="0">
                          <a:solidFill>
                            <a:schemeClr val="tx1"/>
                          </a:solidFill>
                        </a:rPr>
                        <a:t>Common Tone</a:t>
                      </a:r>
                    </a:p>
                    <a:p>
                      <a:r>
                        <a:rPr lang="en-US" b="0" dirty="0">
                          <a:solidFill>
                            <a:schemeClr val="tx1"/>
                          </a:solidFill>
                        </a:rPr>
                        <a:t>Nearest </a:t>
                      </a:r>
                      <a:r>
                        <a:rPr lang="en-US" b="0" dirty="0" err="1">
                          <a:solidFill>
                            <a:schemeClr val="tx1"/>
                          </a:solidFill>
                        </a:rPr>
                        <a:t>Chordal</a:t>
                      </a:r>
                      <a:r>
                        <a:rPr lang="en-US" b="0" dirty="0">
                          <a:solidFill>
                            <a:schemeClr val="tx1"/>
                          </a:solidFill>
                        </a:rPr>
                        <a:t> Tone</a:t>
                      </a:r>
                    </a:p>
                    <a:p>
                      <a:r>
                        <a:rPr lang="en-US" b="0" dirty="0">
                          <a:solidFill>
                            <a:schemeClr val="tx1"/>
                          </a:solidFill>
                        </a:rPr>
                        <a:t>Conjunct Motion</a:t>
                      </a:r>
                    </a:p>
                    <a:p>
                      <a:r>
                        <a:rPr lang="en-US" b="0" dirty="0">
                          <a:solidFill>
                            <a:schemeClr val="tx1"/>
                          </a:solidFill>
                        </a:rPr>
                        <a:t>Avoid Leaps</a:t>
                      </a:r>
                    </a:p>
                    <a:p>
                      <a:r>
                        <a:rPr lang="en-US" b="0" dirty="0">
                          <a:solidFill>
                            <a:schemeClr val="tx1"/>
                          </a:solidFill>
                        </a:rPr>
                        <a:t>Avoid Part-Crossing</a:t>
                      </a:r>
                    </a:p>
                    <a:p>
                      <a:r>
                        <a:rPr lang="en-US" b="0" dirty="0">
                          <a:solidFill>
                            <a:schemeClr val="tx1"/>
                          </a:solidFill>
                        </a:rPr>
                        <a:t>Avoid Part-Overlapping</a:t>
                      </a:r>
                    </a:p>
                  </a:txBody>
                  <a:tcPr/>
                </a:tc>
                <a:tc>
                  <a:txBody>
                    <a:bodyPr/>
                    <a:lstStyle/>
                    <a:p>
                      <a:r>
                        <a:rPr lang="en-US" b="0" dirty="0">
                          <a:solidFill>
                            <a:schemeClr val="tx1"/>
                          </a:solidFill>
                        </a:rPr>
                        <a:t>Pitch</a:t>
                      </a:r>
                      <a:r>
                        <a:rPr lang="en-US" b="0" baseline="0" dirty="0">
                          <a:solidFill>
                            <a:schemeClr val="tx1"/>
                          </a:solidFill>
                        </a:rPr>
                        <a:t> Proximity</a:t>
                      </a:r>
                      <a:endParaRPr lang="en-US" b="0" dirty="0">
                        <a:solidFill>
                          <a:schemeClr val="tx1"/>
                        </a:solidFill>
                      </a:endParaRPr>
                    </a:p>
                  </a:txBody>
                  <a:tcPr/>
                </a:tc>
                <a:tc>
                  <a:txBody>
                    <a:bodyPr/>
                    <a:lstStyle/>
                    <a:p>
                      <a:r>
                        <a:rPr lang="en-US" b="0" dirty="0">
                          <a:solidFill>
                            <a:schemeClr val="tx1"/>
                          </a:solidFill>
                        </a:rPr>
                        <a:t>Integration</a:t>
                      </a:r>
                      <a:r>
                        <a:rPr lang="en-US" b="0" baseline="0" dirty="0">
                          <a:solidFill>
                            <a:schemeClr val="tx1"/>
                          </a:solidFill>
                        </a:rPr>
                        <a:t> and Segregation</a:t>
                      </a:r>
                      <a:endParaRPr lang="en-US" b="0" dirty="0">
                        <a:solidFill>
                          <a:schemeClr val="tx1"/>
                        </a:solidFill>
                      </a:endParaRPr>
                    </a:p>
                  </a:txBody>
                  <a:tcPr/>
                </a:tc>
                <a:extLst>
                  <a:ext uri="{0D108BD9-81ED-4DB2-BD59-A6C34878D82A}">
                    <a16:rowId xmlns:a16="http://schemas.microsoft.com/office/drawing/2014/main" val="10003"/>
                  </a:ext>
                </a:extLst>
              </a:tr>
              <a:tr h="370840">
                <a:tc>
                  <a:txBody>
                    <a:bodyPr/>
                    <a:lstStyle/>
                    <a:p>
                      <a:r>
                        <a:rPr lang="en-US" b="0" dirty="0">
                          <a:solidFill>
                            <a:schemeClr val="tx1"/>
                          </a:solidFill>
                        </a:rPr>
                        <a:t>Chord Spacing</a:t>
                      </a:r>
                    </a:p>
                  </a:txBody>
                  <a:tcPr/>
                </a:tc>
                <a:tc>
                  <a:txBody>
                    <a:bodyPr/>
                    <a:lstStyle/>
                    <a:p>
                      <a:r>
                        <a:rPr lang="en-US" b="0" dirty="0">
                          <a:solidFill>
                            <a:schemeClr val="tx1"/>
                          </a:solidFill>
                        </a:rPr>
                        <a:t>Minimum Masking</a:t>
                      </a:r>
                    </a:p>
                  </a:txBody>
                  <a:tcPr/>
                </a:tc>
                <a:tc>
                  <a:txBody>
                    <a:bodyPr/>
                    <a:lstStyle/>
                    <a:p>
                      <a:r>
                        <a:rPr lang="en-US" b="0" dirty="0">
                          <a:solidFill>
                            <a:schemeClr val="tx1"/>
                          </a:solidFill>
                        </a:rPr>
                        <a:t>Segregation</a:t>
                      </a:r>
                    </a:p>
                  </a:txBody>
                  <a:tcPr/>
                </a:tc>
                <a:extLst>
                  <a:ext uri="{0D108BD9-81ED-4DB2-BD59-A6C34878D82A}">
                    <a16:rowId xmlns:a16="http://schemas.microsoft.com/office/drawing/2014/main" val="10004"/>
                  </a:ext>
                </a:extLst>
              </a:tr>
              <a:tr h="370840">
                <a:tc>
                  <a:txBody>
                    <a:bodyPr/>
                    <a:lstStyle/>
                    <a:p>
                      <a:r>
                        <a:rPr lang="en-US" b="0" dirty="0">
                          <a:solidFill>
                            <a:schemeClr val="tx1"/>
                          </a:solidFill>
                        </a:rPr>
                        <a:t>Avoid Unisons</a:t>
                      </a:r>
                    </a:p>
                  </a:txBody>
                  <a:tcPr/>
                </a:tc>
                <a:tc>
                  <a:txBody>
                    <a:bodyPr/>
                    <a:lstStyle/>
                    <a:p>
                      <a:r>
                        <a:rPr lang="en-US" b="0" dirty="0">
                          <a:solidFill>
                            <a:schemeClr val="tx1"/>
                          </a:solidFill>
                        </a:rPr>
                        <a:t>Tonal Fusion</a:t>
                      </a:r>
                    </a:p>
                  </a:txBody>
                  <a:tcPr/>
                </a:tc>
                <a:tc>
                  <a:txBody>
                    <a:bodyPr/>
                    <a:lstStyle/>
                    <a:p>
                      <a:r>
                        <a:rPr lang="en-US" b="0" dirty="0">
                          <a:solidFill>
                            <a:schemeClr val="tx1"/>
                          </a:solidFill>
                        </a:rPr>
                        <a:t>Segregation</a:t>
                      </a:r>
                    </a:p>
                  </a:txBody>
                  <a:tcPr/>
                </a:tc>
                <a:extLst>
                  <a:ext uri="{0D108BD9-81ED-4DB2-BD59-A6C34878D82A}">
                    <a16:rowId xmlns:a16="http://schemas.microsoft.com/office/drawing/2014/main" val="10005"/>
                  </a:ext>
                </a:extLst>
              </a:tr>
              <a:tr h="370840">
                <a:tc>
                  <a:txBody>
                    <a:bodyPr/>
                    <a:lstStyle/>
                    <a:p>
                      <a:r>
                        <a:rPr lang="en-US" b="1" dirty="0">
                          <a:solidFill>
                            <a:schemeClr val="tx1"/>
                          </a:solidFill>
                        </a:rPr>
                        <a:t>Parallel/Consecutive/Hidden</a:t>
                      </a:r>
                      <a:r>
                        <a:rPr lang="en-US" b="1" baseline="0" dirty="0">
                          <a:solidFill>
                            <a:schemeClr val="tx1"/>
                          </a:solidFill>
                        </a:rPr>
                        <a:t> Perfect Intervals</a:t>
                      </a:r>
                      <a:endParaRPr lang="en-US" b="1" dirty="0">
                        <a:solidFill>
                          <a:schemeClr val="tx1"/>
                        </a:solidFill>
                      </a:endParaRPr>
                    </a:p>
                  </a:txBody>
                  <a:tcPr/>
                </a:tc>
                <a:tc>
                  <a:txBody>
                    <a:bodyPr/>
                    <a:lstStyle/>
                    <a:p>
                      <a:r>
                        <a:rPr lang="en-US" b="1" dirty="0">
                          <a:solidFill>
                            <a:schemeClr val="tx1"/>
                          </a:solidFill>
                        </a:rPr>
                        <a:t>Pitch Co-modulation</a:t>
                      </a:r>
                      <a:r>
                        <a:rPr lang="en-US" b="1" baseline="0" dirty="0">
                          <a:solidFill>
                            <a:schemeClr val="tx1"/>
                          </a:solidFill>
                        </a:rPr>
                        <a:t> and Tonal Fusion</a:t>
                      </a:r>
                      <a:endParaRPr lang="en-US" b="1" dirty="0">
                        <a:solidFill>
                          <a:schemeClr val="tx1"/>
                        </a:solidFill>
                      </a:endParaRPr>
                    </a:p>
                  </a:txBody>
                  <a:tcPr/>
                </a:tc>
                <a:tc>
                  <a:txBody>
                    <a:bodyPr/>
                    <a:lstStyle/>
                    <a:p>
                      <a:r>
                        <a:rPr lang="en-US" b="1" dirty="0">
                          <a:solidFill>
                            <a:schemeClr val="tx1"/>
                          </a:solidFill>
                        </a:rPr>
                        <a:t>Segregation</a:t>
                      </a:r>
                    </a:p>
                  </a:txBody>
                  <a:tcPr/>
                </a:tc>
                <a:extLst>
                  <a:ext uri="{0D108BD9-81ED-4DB2-BD59-A6C34878D82A}">
                    <a16:rowId xmlns:a16="http://schemas.microsoft.com/office/drawing/2014/main" val="10006"/>
                  </a:ext>
                </a:extLst>
              </a:tr>
            </a:tbl>
          </a:graphicData>
        </a:graphic>
      </p:graphicFrame>
      <p:cxnSp>
        <p:nvCxnSpPr>
          <p:cNvPr id="5" name="Straight Connector 4"/>
          <p:cNvCxnSpPr/>
          <p:nvPr/>
        </p:nvCxnSpPr>
        <p:spPr>
          <a:xfrm>
            <a:off x="427658" y="2025164"/>
            <a:ext cx="825914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430770" y="2401496"/>
            <a:ext cx="825914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433882" y="4531962"/>
            <a:ext cx="825914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436994" y="4889633"/>
            <a:ext cx="825914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421445" y="2649894"/>
            <a:ext cx="8274691" cy="1660849"/>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852145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7500"/>
            <a:ext cx="8229600" cy="1066800"/>
          </a:xfrm>
        </p:spPr>
        <p:txBody>
          <a:bodyPr/>
          <a:lstStyle/>
          <a:p>
            <a:r>
              <a:rPr lang="en-US" dirty="0"/>
              <a:t>Rules for perfect intervals</a:t>
            </a:r>
          </a:p>
        </p:txBody>
      </p:sp>
      <p:sp>
        <p:nvSpPr>
          <p:cNvPr id="3" name="Content Placeholder 2"/>
          <p:cNvSpPr>
            <a:spLocks noGrp="1"/>
          </p:cNvSpPr>
          <p:nvPr>
            <p:ph sz="quarter" idx="1"/>
          </p:nvPr>
        </p:nvSpPr>
        <p:spPr>
          <a:xfrm>
            <a:off x="685800" y="1223060"/>
            <a:ext cx="8229600" cy="4937760"/>
          </a:xfrm>
        </p:spPr>
        <p:txBody>
          <a:bodyPr/>
          <a:lstStyle/>
          <a:p>
            <a:r>
              <a:rPr lang="en-US" dirty="0"/>
              <a:t>Avoid:</a:t>
            </a:r>
          </a:p>
          <a:p>
            <a:pPr marL="731520" lvl="1" indent="-457200">
              <a:buClr>
                <a:schemeClr val="tx1"/>
              </a:buClr>
              <a:buFont typeface="+mj-lt"/>
              <a:buAutoNum type="arabicPeriod"/>
            </a:pPr>
            <a:r>
              <a:rPr lang="en-US" dirty="0"/>
              <a:t>Parallel perfect intervals</a:t>
            </a:r>
          </a:p>
          <a:p>
            <a:pPr marL="731520" lvl="1" indent="-457200">
              <a:buClr>
                <a:schemeClr val="tx1"/>
              </a:buClr>
              <a:buFont typeface="+mj-lt"/>
              <a:buAutoNum type="arabicPeriod"/>
            </a:pPr>
            <a:r>
              <a:rPr lang="en-US" dirty="0"/>
              <a:t>Consecutive perfect intervals</a:t>
            </a:r>
          </a:p>
          <a:p>
            <a:pPr marL="731520" lvl="1" indent="-457200">
              <a:buClr>
                <a:schemeClr val="tx1"/>
              </a:buClr>
              <a:buFont typeface="+mj-lt"/>
              <a:buAutoNum type="arabicPeriod"/>
            </a:pPr>
            <a:r>
              <a:rPr lang="en-US" dirty="0"/>
              <a:t>Hidden (similar) perfect intervals</a:t>
            </a:r>
          </a:p>
        </p:txBody>
      </p:sp>
      <p:pic>
        <p:nvPicPr>
          <p:cNvPr id="4" name="Picture 3" descr="consecintervals.TIF"/>
          <p:cNvPicPr>
            <a:picLocks noChangeAspect="1"/>
          </p:cNvPicPr>
          <p:nvPr/>
        </p:nvPicPr>
        <p:blipFill>
          <a:blip r:embed="rId3"/>
          <a:stretch>
            <a:fillRect/>
          </a:stretch>
        </p:blipFill>
        <p:spPr>
          <a:xfrm>
            <a:off x="5486400" y="3048000"/>
            <a:ext cx="2728148" cy="1524000"/>
          </a:xfrm>
          <a:prstGeom prst="rect">
            <a:avLst/>
          </a:prstGeom>
        </p:spPr>
      </p:pic>
      <p:pic>
        <p:nvPicPr>
          <p:cNvPr id="5" name="Picture 4" descr="perfectintervals.TIF"/>
          <p:cNvPicPr>
            <a:picLocks noChangeAspect="1"/>
          </p:cNvPicPr>
          <p:nvPr/>
        </p:nvPicPr>
        <p:blipFill>
          <a:blip r:embed="rId4"/>
          <a:stretch>
            <a:fillRect/>
          </a:stretch>
        </p:blipFill>
        <p:spPr>
          <a:xfrm>
            <a:off x="845127" y="3200400"/>
            <a:ext cx="2660073" cy="1371600"/>
          </a:xfrm>
          <a:prstGeom prst="rect">
            <a:avLst/>
          </a:prstGeom>
        </p:spPr>
      </p:pic>
      <p:pic>
        <p:nvPicPr>
          <p:cNvPr id="6" name="Picture 5" descr="similarintervals.TIF"/>
          <p:cNvPicPr>
            <a:picLocks noChangeAspect="1"/>
          </p:cNvPicPr>
          <p:nvPr/>
        </p:nvPicPr>
        <p:blipFill>
          <a:blip r:embed="rId5"/>
          <a:stretch>
            <a:fillRect/>
          </a:stretch>
        </p:blipFill>
        <p:spPr>
          <a:xfrm>
            <a:off x="2893423" y="5077693"/>
            <a:ext cx="2821577" cy="1371600"/>
          </a:xfrm>
          <a:prstGeom prst="rect">
            <a:avLst/>
          </a:prstGeom>
        </p:spPr>
      </p:pic>
      <p:cxnSp>
        <p:nvCxnSpPr>
          <p:cNvPr id="8" name="Straight Arrow Connector 7"/>
          <p:cNvCxnSpPr/>
          <p:nvPr/>
        </p:nvCxnSpPr>
        <p:spPr>
          <a:xfrm flipV="1">
            <a:off x="1911927" y="3733800"/>
            <a:ext cx="609600" cy="152400"/>
          </a:xfrm>
          <a:prstGeom prst="straightConnector1">
            <a:avLst/>
          </a:prstGeom>
          <a:ln w="25400" cap="flat" cmpd="sng" algn="ctr">
            <a:solidFill>
              <a:schemeClr val="accent1">
                <a:lumMod val="75000"/>
              </a:schemeClr>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V="1">
            <a:off x="1911927" y="4038600"/>
            <a:ext cx="609600" cy="152400"/>
          </a:xfrm>
          <a:prstGeom prst="straightConnector1">
            <a:avLst/>
          </a:prstGeom>
          <a:ln w="25400" cap="flat" cmpd="sng" algn="ctr">
            <a:solidFill>
              <a:schemeClr val="accent1">
                <a:lumMod val="75000"/>
              </a:schemeClr>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6858000" y="3962400"/>
            <a:ext cx="533400" cy="228600"/>
          </a:xfrm>
          <a:prstGeom prst="straightConnector1">
            <a:avLst/>
          </a:prstGeom>
          <a:ln w="25400" cap="flat" cmpd="sng" algn="ctr">
            <a:solidFill>
              <a:schemeClr val="accent1">
                <a:lumMod val="75000"/>
              </a:schemeClr>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6858000" y="3505200"/>
            <a:ext cx="533400" cy="228600"/>
          </a:xfrm>
          <a:prstGeom prst="straightConnector1">
            <a:avLst/>
          </a:prstGeom>
          <a:ln w="25400" cap="flat" cmpd="sng" algn="ctr">
            <a:solidFill>
              <a:schemeClr val="accent1">
                <a:lumMod val="75000"/>
              </a:schemeClr>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6" name="Right Bracket 15"/>
          <p:cNvSpPr/>
          <p:nvPr/>
        </p:nvSpPr>
        <p:spPr>
          <a:xfrm>
            <a:off x="5105400" y="5382493"/>
            <a:ext cx="76200" cy="457200"/>
          </a:xfrm>
          <a:prstGeom prst="rightBracket">
            <a:avLst/>
          </a:prstGeom>
          <a:ln w="25400" cap="flat" cmpd="sng" algn="ctr">
            <a:solidFill>
              <a:srgbClr val="525B7E"/>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7" name="Straight Arrow Connector 16"/>
          <p:cNvCxnSpPr/>
          <p:nvPr/>
        </p:nvCxnSpPr>
        <p:spPr>
          <a:xfrm flipV="1">
            <a:off x="4267200" y="5763493"/>
            <a:ext cx="533400" cy="228600"/>
          </a:xfrm>
          <a:prstGeom prst="straightConnector1">
            <a:avLst/>
          </a:prstGeom>
          <a:ln w="25400" cap="flat" cmpd="sng" algn="ctr">
            <a:solidFill>
              <a:schemeClr val="accent1">
                <a:lumMod val="75000"/>
              </a:schemeClr>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4343400" y="5534893"/>
            <a:ext cx="533400" cy="76200"/>
          </a:xfrm>
          <a:prstGeom prst="straightConnector1">
            <a:avLst/>
          </a:prstGeom>
          <a:ln w="25400" cap="flat" cmpd="sng" algn="ctr">
            <a:solidFill>
              <a:schemeClr val="accent1">
                <a:lumMod val="75000"/>
              </a:schemeClr>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D833F8C7-FFA2-FA45-A593-CF07305FA3F5}"/>
              </a:ext>
            </a:extLst>
          </p:cNvPr>
          <p:cNvSpPr txBox="1"/>
          <p:nvPr/>
        </p:nvSpPr>
        <p:spPr>
          <a:xfrm>
            <a:off x="520255" y="3655367"/>
            <a:ext cx="401072" cy="461665"/>
          </a:xfrm>
          <a:prstGeom prst="rect">
            <a:avLst/>
          </a:prstGeom>
          <a:noFill/>
        </p:spPr>
        <p:txBody>
          <a:bodyPr wrap="none" rtlCol="0">
            <a:spAutoFit/>
          </a:bodyPr>
          <a:lstStyle/>
          <a:p>
            <a:r>
              <a:rPr lang="en-CA" sz="2400" dirty="0"/>
              <a:t>1.</a:t>
            </a:r>
          </a:p>
        </p:txBody>
      </p:sp>
      <p:sp>
        <p:nvSpPr>
          <p:cNvPr id="15" name="TextBox 14">
            <a:extLst>
              <a:ext uri="{FF2B5EF4-FFF2-40B4-BE49-F238E27FC236}">
                <a16:creationId xmlns:a16="http://schemas.microsoft.com/office/drawing/2014/main" id="{376EAA32-DC34-F945-A2DB-CBE7774964CE}"/>
              </a:ext>
            </a:extLst>
          </p:cNvPr>
          <p:cNvSpPr txBox="1"/>
          <p:nvPr/>
        </p:nvSpPr>
        <p:spPr>
          <a:xfrm>
            <a:off x="5085328" y="3728755"/>
            <a:ext cx="439544" cy="461665"/>
          </a:xfrm>
          <a:prstGeom prst="rect">
            <a:avLst/>
          </a:prstGeom>
          <a:noFill/>
        </p:spPr>
        <p:txBody>
          <a:bodyPr wrap="none" rtlCol="0">
            <a:spAutoFit/>
          </a:bodyPr>
          <a:lstStyle/>
          <a:p>
            <a:r>
              <a:rPr lang="en-CA" sz="2400" dirty="0"/>
              <a:t>2.</a:t>
            </a:r>
          </a:p>
        </p:txBody>
      </p:sp>
      <p:sp>
        <p:nvSpPr>
          <p:cNvPr id="19" name="TextBox 18">
            <a:extLst>
              <a:ext uri="{FF2B5EF4-FFF2-40B4-BE49-F238E27FC236}">
                <a16:creationId xmlns:a16="http://schemas.microsoft.com/office/drawing/2014/main" id="{426B2189-DCFD-7749-9F4B-098E9A2E3A78}"/>
              </a:ext>
            </a:extLst>
          </p:cNvPr>
          <p:cNvSpPr txBox="1"/>
          <p:nvPr/>
        </p:nvSpPr>
        <p:spPr>
          <a:xfrm>
            <a:off x="2521527" y="5516573"/>
            <a:ext cx="437940" cy="461665"/>
          </a:xfrm>
          <a:prstGeom prst="rect">
            <a:avLst/>
          </a:prstGeom>
          <a:noFill/>
        </p:spPr>
        <p:txBody>
          <a:bodyPr wrap="none" rtlCol="0">
            <a:spAutoFit/>
          </a:bodyPr>
          <a:lstStyle/>
          <a:p>
            <a:r>
              <a:rPr lang="en-CA" sz="2400" dirty="0"/>
              <a:t>3.</a:t>
            </a:r>
          </a:p>
        </p:txBody>
      </p:sp>
      <p:sp>
        <p:nvSpPr>
          <p:cNvPr id="20" name="TextBox 19">
            <a:extLst>
              <a:ext uri="{FF2B5EF4-FFF2-40B4-BE49-F238E27FC236}">
                <a16:creationId xmlns:a16="http://schemas.microsoft.com/office/drawing/2014/main" id="{BC1C0EEB-3AD3-A14A-BA29-0B91EB9D5010}"/>
              </a:ext>
            </a:extLst>
          </p:cNvPr>
          <p:cNvSpPr txBox="1"/>
          <p:nvPr/>
        </p:nvSpPr>
        <p:spPr>
          <a:xfrm>
            <a:off x="1549785" y="4485404"/>
            <a:ext cx="1343638" cy="461665"/>
          </a:xfrm>
          <a:prstGeom prst="rect">
            <a:avLst/>
          </a:prstGeom>
          <a:noFill/>
        </p:spPr>
        <p:txBody>
          <a:bodyPr wrap="none" rtlCol="0">
            <a:spAutoFit/>
          </a:bodyPr>
          <a:lstStyle/>
          <a:p>
            <a:r>
              <a:rPr lang="en-CA" sz="2400" dirty="0"/>
              <a:t>P5 -&gt; P5</a:t>
            </a:r>
          </a:p>
        </p:txBody>
      </p:sp>
      <p:sp>
        <p:nvSpPr>
          <p:cNvPr id="21" name="TextBox 20">
            <a:extLst>
              <a:ext uri="{FF2B5EF4-FFF2-40B4-BE49-F238E27FC236}">
                <a16:creationId xmlns:a16="http://schemas.microsoft.com/office/drawing/2014/main" id="{D74BD5C1-EB41-AA48-92C5-8AFA7E094ABB}"/>
              </a:ext>
            </a:extLst>
          </p:cNvPr>
          <p:cNvSpPr txBox="1"/>
          <p:nvPr/>
        </p:nvSpPr>
        <p:spPr>
          <a:xfrm>
            <a:off x="6452881" y="4531668"/>
            <a:ext cx="1486304" cy="461665"/>
          </a:xfrm>
          <a:prstGeom prst="rect">
            <a:avLst/>
          </a:prstGeom>
          <a:noFill/>
        </p:spPr>
        <p:txBody>
          <a:bodyPr wrap="none" rtlCol="0">
            <a:spAutoFit/>
          </a:bodyPr>
          <a:lstStyle/>
          <a:p>
            <a:r>
              <a:rPr lang="en-CA" sz="2400" dirty="0"/>
              <a:t>P12 -&gt; P5</a:t>
            </a:r>
          </a:p>
        </p:txBody>
      </p:sp>
      <p:sp>
        <p:nvSpPr>
          <p:cNvPr id="22" name="TextBox 21">
            <a:extLst>
              <a:ext uri="{FF2B5EF4-FFF2-40B4-BE49-F238E27FC236}">
                <a16:creationId xmlns:a16="http://schemas.microsoft.com/office/drawing/2014/main" id="{E4C8C592-74FC-0045-A902-2B76EEB0F627}"/>
              </a:ext>
            </a:extLst>
          </p:cNvPr>
          <p:cNvSpPr txBox="1"/>
          <p:nvPr/>
        </p:nvSpPr>
        <p:spPr>
          <a:xfrm>
            <a:off x="3882978" y="6302824"/>
            <a:ext cx="1454244" cy="461665"/>
          </a:xfrm>
          <a:prstGeom prst="rect">
            <a:avLst/>
          </a:prstGeom>
          <a:noFill/>
        </p:spPr>
        <p:txBody>
          <a:bodyPr wrap="none" rtlCol="0">
            <a:spAutoFit/>
          </a:bodyPr>
          <a:lstStyle/>
          <a:p>
            <a:r>
              <a:rPr lang="en-CA" sz="2400" dirty="0"/>
              <a:t>M6 -&gt; P5</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9160"/>
            <a:ext cx="8229600" cy="1066800"/>
          </a:xfrm>
        </p:spPr>
        <p:txBody>
          <a:bodyPr>
            <a:normAutofit fontScale="90000"/>
          </a:bodyPr>
          <a:lstStyle/>
          <a:p>
            <a:r>
              <a:rPr lang="en-US" dirty="0"/>
              <a:t>Rules for perfect intervals - explained</a:t>
            </a:r>
          </a:p>
        </p:txBody>
      </p:sp>
      <p:sp>
        <p:nvSpPr>
          <p:cNvPr id="3" name="Content Placeholder 2"/>
          <p:cNvSpPr>
            <a:spLocks noGrp="1"/>
          </p:cNvSpPr>
          <p:nvPr>
            <p:ph sz="quarter" idx="1"/>
          </p:nvPr>
        </p:nvSpPr>
        <p:spPr>
          <a:xfrm>
            <a:off x="457200" y="1585960"/>
            <a:ext cx="8229600" cy="5272040"/>
          </a:xfrm>
        </p:spPr>
        <p:txBody>
          <a:bodyPr>
            <a:normAutofit fontScale="85000" lnSpcReduction="20000"/>
          </a:bodyPr>
          <a:lstStyle/>
          <a:p>
            <a:r>
              <a:rPr lang="en-US" dirty="0"/>
              <a:t>Clear auditory stream </a:t>
            </a:r>
            <a:r>
              <a:rPr lang="en-US" b="1" dirty="0">
                <a:solidFill>
                  <a:srgbClr val="525B7E"/>
                </a:solidFill>
              </a:rPr>
              <a:t>segregation</a:t>
            </a:r>
            <a:r>
              <a:rPr lang="en-US" b="1" dirty="0"/>
              <a:t> </a:t>
            </a:r>
            <a:r>
              <a:rPr lang="en-US" dirty="0"/>
              <a:t>between the parts</a:t>
            </a:r>
          </a:p>
          <a:p>
            <a:endParaRPr lang="en-US" dirty="0"/>
          </a:p>
          <a:p>
            <a:r>
              <a:rPr lang="en-US" dirty="0"/>
              <a:t>6.  Pitch co-modulation principle</a:t>
            </a:r>
          </a:p>
          <a:p>
            <a:pPr lvl="1"/>
            <a:r>
              <a:rPr lang="en-US" dirty="0"/>
              <a:t>The perceptual fusion of concurrent tones is encouraged when pitch motions are positively correlated, particularly when the correlation is precise.</a:t>
            </a:r>
          </a:p>
          <a:p>
            <a:pPr lvl="1"/>
            <a:endParaRPr lang="en-US" dirty="0"/>
          </a:p>
          <a:p>
            <a:pPr lvl="1"/>
            <a:r>
              <a:rPr lang="en-US" dirty="0"/>
              <a:t>Tonal fusion is increased when:</a:t>
            </a:r>
          </a:p>
          <a:p>
            <a:pPr marL="704088" lvl="2" indent="0">
              <a:buNone/>
            </a:pPr>
            <a:r>
              <a:rPr lang="en-US" dirty="0"/>
              <a:t>1. Two tones are modulated by correlated changes in log-frequency (i.e., preserving the same ratio between their frequencies): </a:t>
            </a:r>
            <a:r>
              <a:rPr lang="en-US" b="1" dirty="0"/>
              <a:t>parallel motion</a:t>
            </a:r>
          </a:p>
          <a:p>
            <a:pPr lvl="2"/>
            <a:endParaRPr lang="en-US" dirty="0"/>
          </a:p>
          <a:p>
            <a:pPr marL="704088" lvl="2" indent="0">
              <a:buNone/>
            </a:pPr>
            <a:r>
              <a:rPr lang="en-US" dirty="0"/>
              <a:t>2. The frequencies of the two tones are harmonically related (see principle 4): </a:t>
            </a:r>
            <a:r>
              <a:rPr lang="en-US" b="1" dirty="0"/>
              <a:t>perfect consonances</a:t>
            </a:r>
          </a:p>
          <a:p>
            <a:pPr lvl="2"/>
            <a:endParaRPr lang="en-US" dirty="0"/>
          </a:p>
          <a:p>
            <a:pPr marL="704088" lvl="2" indent="0">
              <a:buNone/>
            </a:pPr>
            <a:r>
              <a:rPr lang="en-US" dirty="0"/>
              <a:t>3. The tones are moving in the same direction: </a:t>
            </a:r>
            <a:r>
              <a:rPr lang="en-US" b="1" dirty="0" err="1"/>
              <a:t>semblant</a:t>
            </a:r>
            <a:r>
              <a:rPr lang="en-US" b="1" dirty="0"/>
              <a:t> motion </a:t>
            </a:r>
            <a:r>
              <a:rPr lang="en-US" dirty="0"/>
              <a:t>(parallel or similar motion), particularly arriving on a perfect interval.</a:t>
            </a:r>
          </a:p>
          <a:p>
            <a:pPr lvl="2"/>
            <a:endParaRPr lang="en-US" dirty="0"/>
          </a:p>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1700"/>
            <a:ext cx="8229600" cy="1066800"/>
          </a:xfrm>
        </p:spPr>
        <p:txBody>
          <a:bodyPr>
            <a:normAutofit fontScale="90000"/>
          </a:bodyPr>
          <a:lstStyle/>
          <a:p>
            <a:r>
              <a:rPr lang="en-US" dirty="0"/>
              <a:t>Linking core principles and perfect interval rules</a:t>
            </a:r>
          </a:p>
        </p:txBody>
      </p:sp>
      <p:sp>
        <p:nvSpPr>
          <p:cNvPr id="3" name="Content Placeholder 2"/>
          <p:cNvSpPr>
            <a:spLocks noGrp="1"/>
          </p:cNvSpPr>
          <p:nvPr>
            <p:ph sz="quarter" idx="1"/>
          </p:nvPr>
        </p:nvSpPr>
        <p:spPr>
          <a:xfrm>
            <a:off x="457200" y="1949482"/>
            <a:ext cx="8229600" cy="4625054"/>
          </a:xfrm>
        </p:spPr>
        <p:txBody>
          <a:bodyPr/>
          <a:lstStyle/>
          <a:p>
            <a:r>
              <a:rPr lang="en-US" dirty="0"/>
              <a:t>Perfect interval rules can be derived from core principles:</a:t>
            </a:r>
          </a:p>
          <a:p>
            <a:pPr lvl="1"/>
            <a:r>
              <a:rPr lang="en-US" dirty="0"/>
              <a:t>Avoid parallel or similar motion involving intervals that promote tonal fusion, such as unisons, octaves, and fifths (linking principles 4 and 6) </a:t>
            </a:r>
          </a:p>
          <a:p>
            <a:pPr lvl="1"/>
            <a:endParaRPr lang="en-US" dirty="0"/>
          </a:p>
          <a:p>
            <a:pPr lvl="1"/>
            <a:r>
              <a:rPr lang="en-US" dirty="0"/>
              <a:t>If using similar motion leading to an interval that promotes tonal fusion, make sure that one voice moves by step (linking principles 4, 5 and 6)</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8020"/>
            <a:ext cx="8229600" cy="1066800"/>
          </a:xfrm>
        </p:spPr>
        <p:txBody>
          <a:bodyPr/>
          <a:lstStyle/>
          <a:p>
            <a:r>
              <a:rPr lang="en-US" dirty="0"/>
              <a:t>Huron’s 4 Auxiliary Principles</a:t>
            </a:r>
          </a:p>
        </p:txBody>
      </p:sp>
      <p:sp>
        <p:nvSpPr>
          <p:cNvPr id="3" name="Content Placeholder 2"/>
          <p:cNvSpPr>
            <a:spLocks noGrp="1"/>
          </p:cNvSpPr>
          <p:nvPr>
            <p:ph sz="quarter" idx="1"/>
          </p:nvPr>
        </p:nvSpPr>
        <p:spPr>
          <a:xfrm>
            <a:off x="457200" y="1574820"/>
            <a:ext cx="8229600" cy="4999716"/>
          </a:xfrm>
        </p:spPr>
        <p:txBody>
          <a:bodyPr/>
          <a:lstStyle/>
          <a:p>
            <a:pPr marL="731520" lvl="1" indent="-457200">
              <a:buClrTx/>
              <a:buFont typeface="+mj-lt"/>
              <a:buAutoNum type="arabicPeriod" startAt="7"/>
            </a:pPr>
            <a:r>
              <a:rPr lang="en-US" dirty="0"/>
              <a:t> Onset synchrony</a:t>
            </a:r>
          </a:p>
          <a:p>
            <a:pPr marL="731520" lvl="1" indent="-457200">
              <a:buClrTx/>
              <a:buFont typeface="+mj-lt"/>
              <a:buAutoNum type="arabicPeriod" startAt="7"/>
            </a:pPr>
            <a:r>
              <a:rPr lang="en-US" dirty="0"/>
              <a:t> Limited Density</a:t>
            </a:r>
          </a:p>
          <a:p>
            <a:pPr marL="731520" lvl="1" indent="-457200">
              <a:buClrTx/>
              <a:buFont typeface="+mj-lt"/>
              <a:buAutoNum type="arabicPeriod" startAt="7"/>
            </a:pPr>
            <a:r>
              <a:rPr lang="en-US" dirty="0"/>
              <a:t> </a:t>
            </a:r>
            <a:r>
              <a:rPr lang="en-US" dirty="0" err="1"/>
              <a:t>Timbral</a:t>
            </a:r>
            <a:r>
              <a:rPr lang="en-US" dirty="0"/>
              <a:t> Differentiation</a:t>
            </a:r>
          </a:p>
          <a:p>
            <a:pPr marL="731520" lvl="1" indent="-457200">
              <a:buClrTx/>
              <a:buFont typeface="+mj-lt"/>
              <a:buAutoNum type="arabicPeriod" startAt="7"/>
            </a:pPr>
            <a:r>
              <a:rPr lang="en-US" dirty="0"/>
              <a:t> Source Location</a:t>
            </a:r>
          </a:p>
          <a:p>
            <a:pPr marL="457200" indent="-457200"/>
            <a:endParaRPr lang="en-US" dirty="0"/>
          </a:p>
          <a:p>
            <a:pPr marL="457200" indent="-457200"/>
            <a:r>
              <a:rPr lang="en-US" dirty="0"/>
              <a:t>The principles distinguish between different genres or musical textures.</a:t>
            </a:r>
          </a:p>
        </p:txBody>
      </p:sp>
      <p:sp>
        <p:nvSpPr>
          <p:cNvPr id="5" name="Rectangle 4"/>
          <p:cNvSpPr/>
          <p:nvPr/>
        </p:nvSpPr>
        <p:spPr>
          <a:xfrm>
            <a:off x="685800" y="1574820"/>
            <a:ext cx="3401008" cy="883620"/>
          </a:xfrm>
          <a:prstGeom prst="rect">
            <a:avLst/>
          </a:prstGeom>
          <a:noFill/>
          <a:ln w="47625" cap="flat" cmpd="sng" algn="ctr">
            <a:solidFill>
              <a:schemeClr val="accent1">
                <a:alpha val="54000"/>
              </a:schemeClr>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Preliminary definitions</a:t>
            </a:r>
          </a:p>
        </p:txBody>
      </p:sp>
      <p:sp>
        <p:nvSpPr>
          <p:cNvPr id="3" name="Content Placeholder 2"/>
          <p:cNvSpPr>
            <a:spLocks noGrp="1"/>
          </p:cNvSpPr>
          <p:nvPr>
            <p:ph sz="quarter" idx="1"/>
          </p:nvPr>
        </p:nvSpPr>
        <p:spPr/>
        <p:txBody>
          <a:bodyPr/>
          <a:lstStyle/>
          <a:p>
            <a:r>
              <a:rPr lang="en-US" dirty="0"/>
              <a:t>Polyphony</a:t>
            </a:r>
          </a:p>
          <a:p>
            <a:pPr lvl="1"/>
            <a:r>
              <a:rPr lang="en-US" dirty="0"/>
              <a:t>A </a:t>
            </a:r>
            <a:r>
              <a:rPr lang="en-US" b="1" i="1" dirty="0"/>
              <a:t>musical texture</a:t>
            </a:r>
            <a:r>
              <a:rPr lang="en-US" b="1" dirty="0"/>
              <a:t> </a:t>
            </a:r>
            <a:r>
              <a:rPr lang="en-US" dirty="0"/>
              <a:t>containing several independent voices (parts, lines, melodies) simultaneously.</a:t>
            </a:r>
          </a:p>
          <a:p>
            <a:r>
              <a:rPr lang="en-US" dirty="0"/>
              <a:t>Counterpoint</a:t>
            </a:r>
          </a:p>
          <a:p>
            <a:pPr lvl="1"/>
            <a:r>
              <a:rPr lang="en-US" dirty="0"/>
              <a:t>The coherent combination of </a:t>
            </a:r>
            <a:r>
              <a:rPr lang="en-US" b="1" i="1" dirty="0"/>
              <a:t>distinct melodic lines</a:t>
            </a:r>
            <a:r>
              <a:rPr lang="en-US" dirty="0"/>
              <a:t> in music.</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7500"/>
            <a:ext cx="8229600" cy="1066800"/>
          </a:xfrm>
        </p:spPr>
        <p:txBody>
          <a:bodyPr/>
          <a:lstStyle/>
          <a:p>
            <a:r>
              <a:rPr lang="en-US" dirty="0"/>
              <a:t>Auxiliary Principles</a:t>
            </a:r>
          </a:p>
        </p:txBody>
      </p:sp>
      <p:sp>
        <p:nvSpPr>
          <p:cNvPr id="3" name="Content Placeholder 2"/>
          <p:cNvSpPr>
            <a:spLocks noGrp="1"/>
          </p:cNvSpPr>
          <p:nvPr>
            <p:ph sz="quarter" idx="1"/>
          </p:nvPr>
        </p:nvSpPr>
        <p:spPr>
          <a:xfrm>
            <a:off x="457200" y="1241480"/>
            <a:ext cx="8229600" cy="1905000"/>
          </a:xfrm>
        </p:spPr>
        <p:txBody>
          <a:bodyPr>
            <a:normAutofit fontScale="85000" lnSpcReduction="10000"/>
          </a:bodyPr>
          <a:lstStyle/>
          <a:p>
            <a:r>
              <a:rPr lang="en-US" dirty="0"/>
              <a:t>7.  The onset synchrony principle</a:t>
            </a:r>
          </a:p>
          <a:p>
            <a:pPr lvl="1"/>
            <a:r>
              <a:rPr lang="en-US" dirty="0"/>
              <a:t>In order to create parts with a high degree of perceptual independence, synchronous onsets should be avoided.</a:t>
            </a:r>
          </a:p>
          <a:p>
            <a:pPr lvl="1"/>
            <a:endParaRPr lang="en-US" dirty="0"/>
          </a:p>
          <a:p>
            <a:r>
              <a:rPr lang="en-US" dirty="0"/>
              <a:t>Clear auditory stream </a:t>
            </a:r>
            <a:r>
              <a:rPr lang="en-US" b="1" dirty="0">
                <a:solidFill>
                  <a:srgbClr val="525B7E"/>
                </a:solidFill>
              </a:rPr>
              <a:t>segregation</a:t>
            </a:r>
            <a:r>
              <a:rPr lang="en-US" b="1" dirty="0"/>
              <a:t> </a:t>
            </a:r>
            <a:r>
              <a:rPr lang="en-US" dirty="0"/>
              <a:t>between the parts</a:t>
            </a:r>
          </a:p>
          <a:p>
            <a:endParaRPr lang="en-US" dirty="0"/>
          </a:p>
        </p:txBody>
      </p:sp>
      <p:pic>
        <p:nvPicPr>
          <p:cNvPr id="4" name="Picture 2"/>
          <p:cNvPicPr>
            <a:picLocks noChangeAspect="1" noChangeArrowheads="1"/>
          </p:cNvPicPr>
          <p:nvPr/>
        </p:nvPicPr>
        <p:blipFill>
          <a:blip r:embed="rId3" cstate="print"/>
          <a:srcRect/>
          <a:stretch>
            <a:fillRect/>
          </a:stretch>
        </p:blipFill>
        <p:spPr bwMode="auto">
          <a:xfrm>
            <a:off x="1066800" y="3017912"/>
            <a:ext cx="6204142" cy="3840088"/>
          </a:xfrm>
          <a:prstGeom prst="rect">
            <a:avLst/>
          </a:prstGeom>
          <a:noFill/>
          <a:ln w="25400">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7500"/>
            <a:ext cx="8229600" cy="1066800"/>
          </a:xfrm>
        </p:spPr>
        <p:txBody>
          <a:bodyPr/>
          <a:lstStyle/>
          <a:p>
            <a:r>
              <a:rPr lang="en-US" dirty="0"/>
              <a:t>Auxiliary Principles</a:t>
            </a:r>
          </a:p>
        </p:txBody>
      </p:sp>
      <p:pic>
        <p:nvPicPr>
          <p:cNvPr id="4" name="Picture 2"/>
          <p:cNvPicPr>
            <a:picLocks noChangeAspect="1" noChangeArrowheads="1"/>
          </p:cNvPicPr>
          <p:nvPr/>
        </p:nvPicPr>
        <p:blipFill>
          <a:blip r:embed="rId3" cstate="print"/>
          <a:srcRect/>
          <a:stretch>
            <a:fillRect/>
          </a:stretch>
        </p:blipFill>
        <p:spPr bwMode="auto">
          <a:xfrm>
            <a:off x="1143198" y="1272293"/>
            <a:ext cx="6669162" cy="5433307"/>
          </a:xfrm>
          <a:prstGeom prst="rect">
            <a:avLst/>
          </a:prstGeom>
          <a:noFill/>
          <a:ln w="25400">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8820"/>
            <a:ext cx="8229600" cy="1066800"/>
          </a:xfrm>
        </p:spPr>
        <p:txBody>
          <a:bodyPr/>
          <a:lstStyle/>
          <a:p>
            <a:r>
              <a:rPr lang="en-US" dirty="0"/>
              <a:t>Auxiliary Principles</a:t>
            </a:r>
          </a:p>
        </p:txBody>
      </p:sp>
      <p:sp>
        <p:nvSpPr>
          <p:cNvPr id="3" name="Content Placeholder 2"/>
          <p:cNvSpPr>
            <a:spLocks noGrp="1"/>
          </p:cNvSpPr>
          <p:nvPr>
            <p:ph sz="quarter" idx="1"/>
          </p:nvPr>
        </p:nvSpPr>
        <p:spPr>
          <a:xfrm>
            <a:off x="457200" y="1407720"/>
            <a:ext cx="8229600" cy="2057400"/>
          </a:xfrm>
        </p:spPr>
        <p:txBody>
          <a:bodyPr>
            <a:normAutofit fontScale="77500" lnSpcReduction="20000"/>
          </a:bodyPr>
          <a:lstStyle/>
          <a:p>
            <a:r>
              <a:rPr lang="en-US" dirty="0"/>
              <a:t>8.  The principle of limited density</a:t>
            </a:r>
          </a:p>
          <a:p>
            <a:pPr lvl="1"/>
            <a:r>
              <a:rPr lang="en-US" dirty="0"/>
              <a:t>If a composer intends to write parts that are easily distinguished, the number of concurrent parts should be kept to three or fewer.</a:t>
            </a:r>
          </a:p>
          <a:p>
            <a:r>
              <a:rPr lang="en-US" dirty="0"/>
              <a:t>How many concurrent voices can we perceive?</a:t>
            </a:r>
          </a:p>
          <a:p>
            <a:pPr lvl="1"/>
            <a:r>
              <a:rPr lang="en-US" dirty="0"/>
              <a:t>More difficult to determine the number of parts when there are more than three (Huron 1989) </a:t>
            </a:r>
          </a:p>
        </p:txBody>
      </p:sp>
      <p:pic>
        <p:nvPicPr>
          <p:cNvPr id="4" name="Picture 10"/>
          <p:cNvPicPr>
            <a:picLocks noChangeAspect="1" noChangeArrowheads="1"/>
          </p:cNvPicPr>
          <p:nvPr/>
        </p:nvPicPr>
        <p:blipFill>
          <a:blip r:embed="rId3" cstate="print"/>
          <a:srcRect t="2222"/>
          <a:stretch>
            <a:fillRect/>
          </a:stretch>
        </p:blipFill>
        <p:spPr bwMode="auto">
          <a:xfrm>
            <a:off x="1676399" y="3124200"/>
            <a:ext cx="5284271" cy="3733800"/>
          </a:xfrm>
          <a:prstGeom prst="rect">
            <a:avLst/>
          </a:prstGeom>
          <a:noFill/>
          <a:ln w="25400">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202264"/>
            <a:ext cx="8229600" cy="4325112"/>
          </a:xfrm>
        </p:spPr>
        <p:txBody>
          <a:bodyPr/>
          <a:lstStyle/>
          <a:p>
            <a:r>
              <a:rPr lang="en-US" dirty="0"/>
              <a:t>The principle of limited density in Bach’s music</a:t>
            </a:r>
          </a:p>
        </p:txBody>
      </p:sp>
      <p:pic>
        <p:nvPicPr>
          <p:cNvPr id="4" name="Picture 2"/>
          <p:cNvPicPr>
            <a:picLocks noChangeAspect="1" noChangeArrowheads="1"/>
          </p:cNvPicPr>
          <p:nvPr/>
        </p:nvPicPr>
        <p:blipFill>
          <a:blip r:embed="rId3" cstate="print"/>
          <a:srcRect l="6337" r="4950"/>
          <a:stretch>
            <a:fillRect/>
          </a:stretch>
        </p:blipFill>
        <p:spPr bwMode="auto">
          <a:xfrm>
            <a:off x="1447800" y="1803400"/>
            <a:ext cx="5973763" cy="5054600"/>
          </a:xfrm>
          <a:prstGeom prst="rect">
            <a:avLst/>
          </a:prstGeom>
          <a:noFill/>
          <a:ln w="25400">
            <a:noFill/>
            <a:miter lim="800000"/>
            <a:headEnd/>
            <a:tailEnd/>
          </a:ln>
        </p:spPr>
      </p:pic>
      <p:sp>
        <p:nvSpPr>
          <p:cNvPr id="6" name="Title 1"/>
          <p:cNvSpPr>
            <a:spLocks noGrp="1"/>
          </p:cNvSpPr>
          <p:nvPr>
            <p:ph type="title"/>
          </p:nvPr>
        </p:nvSpPr>
        <p:spPr>
          <a:xfrm>
            <a:off x="457200" y="308820"/>
            <a:ext cx="8229600" cy="1066800"/>
          </a:xfrm>
        </p:spPr>
        <p:txBody>
          <a:bodyPr/>
          <a:lstStyle/>
          <a:p>
            <a:r>
              <a:rPr lang="en-US" dirty="0"/>
              <a:t>Auxiliary Principles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066800"/>
          </a:xfrm>
        </p:spPr>
        <p:txBody>
          <a:bodyPr/>
          <a:lstStyle/>
          <a:p>
            <a:r>
              <a:rPr lang="en-US" dirty="0"/>
              <a:t>Examples from WTC 1</a:t>
            </a:r>
          </a:p>
        </p:txBody>
      </p:sp>
      <p:pic>
        <p:nvPicPr>
          <p:cNvPr id="4" name="Picture 3" descr="3-voice fugu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7200" y="1976314"/>
            <a:ext cx="7240954" cy="1611696"/>
          </a:xfrm>
          <a:prstGeom prst="rect">
            <a:avLst/>
          </a:prstGeom>
        </p:spPr>
      </p:pic>
      <p:sp>
        <p:nvSpPr>
          <p:cNvPr id="5" name="TextBox 4"/>
          <p:cNvSpPr txBox="1"/>
          <p:nvPr/>
        </p:nvSpPr>
        <p:spPr>
          <a:xfrm>
            <a:off x="156308" y="2365716"/>
            <a:ext cx="1622635" cy="646331"/>
          </a:xfrm>
          <a:prstGeom prst="rect">
            <a:avLst/>
          </a:prstGeom>
          <a:noFill/>
        </p:spPr>
        <p:txBody>
          <a:bodyPr wrap="none" rtlCol="0">
            <a:spAutoFit/>
          </a:bodyPr>
          <a:lstStyle/>
          <a:p>
            <a:r>
              <a:rPr lang="en-US" dirty="0"/>
              <a:t>E major fugue</a:t>
            </a:r>
          </a:p>
          <a:p>
            <a:r>
              <a:rPr lang="en-US" dirty="0"/>
              <a:t>(3 voices)</a:t>
            </a:r>
          </a:p>
        </p:txBody>
      </p:sp>
      <p:pic>
        <p:nvPicPr>
          <p:cNvPr id="6" name="Picture 5" descr="2-voice fugu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8943" y="4037394"/>
            <a:ext cx="7189211" cy="1694482"/>
          </a:xfrm>
          <a:prstGeom prst="rect">
            <a:avLst/>
          </a:prstGeom>
        </p:spPr>
      </p:pic>
      <p:sp>
        <p:nvSpPr>
          <p:cNvPr id="7" name="TextBox 6"/>
          <p:cNvSpPr txBox="1"/>
          <p:nvPr/>
        </p:nvSpPr>
        <p:spPr>
          <a:xfrm>
            <a:off x="156308" y="4572000"/>
            <a:ext cx="1642923" cy="646331"/>
          </a:xfrm>
          <a:prstGeom prst="rect">
            <a:avLst/>
          </a:prstGeom>
          <a:noFill/>
        </p:spPr>
        <p:txBody>
          <a:bodyPr wrap="none" rtlCol="0">
            <a:spAutoFit/>
          </a:bodyPr>
          <a:lstStyle/>
          <a:p>
            <a:r>
              <a:rPr lang="en-US" dirty="0"/>
              <a:t>E minor fugue</a:t>
            </a:r>
          </a:p>
          <a:p>
            <a:r>
              <a:rPr lang="en-US" dirty="0"/>
              <a:t>(2 voices)</a:t>
            </a:r>
          </a:p>
        </p:txBody>
      </p:sp>
    </p:spTree>
    <p:extLst>
      <p:ext uri="{BB962C8B-B14F-4D97-AF65-F5344CB8AC3E}">
        <p14:creationId xmlns:p14="http://schemas.microsoft.com/office/powerpoint/2010/main" val="11887204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066800"/>
          </a:xfrm>
        </p:spPr>
        <p:txBody>
          <a:bodyPr/>
          <a:lstStyle/>
          <a:p>
            <a:r>
              <a:rPr lang="en-US" dirty="0"/>
              <a:t>Examples from WTC 1</a:t>
            </a:r>
          </a:p>
        </p:txBody>
      </p:sp>
      <p:pic>
        <p:nvPicPr>
          <p:cNvPr id="4" name="Picture 3" descr="5-voice fugu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6768" y="2002575"/>
            <a:ext cx="7518787" cy="3355389"/>
          </a:xfrm>
          <a:prstGeom prst="rect">
            <a:avLst/>
          </a:prstGeom>
        </p:spPr>
      </p:pic>
      <p:sp>
        <p:nvSpPr>
          <p:cNvPr id="5" name="TextBox 4"/>
          <p:cNvSpPr txBox="1"/>
          <p:nvPr/>
        </p:nvSpPr>
        <p:spPr>
          <a:xfrm>
            <a:off x="105508" y="3131177"/>
            <a:ext cx="1158265" cy="923330"/>
          </a:xfrm>
          <a:prstGeom prst="rect">
            <a:avLst/>
          </a:prstGeom>
          <a:noFill/>
        </p:spPr>
        <p:txBody>
          <a:bodyPr wrap="none" rtlCol="0">
            <a:spAutoFit/>
          </a:bodyPr>
          <a:lstStyle/>
          <a:p>
            <a:r>
              <a:rPr lang="en-US" dirty="0"/>
              <a:t>Bb minor </a:t>
            </a:r>
          </a:p>
          <a:p>
            <a:r>
              <a:rPr lang="en-US" dirty="0"/>
              <a:t>fugue</a:t>
            </a:r>
          </a:p>
          <a:p>
            <a:r>
              <a:rPr lang="en-US" dirty="0"/>
              <a:t>(5 voices)</a:t>
            </a:r>
          </a:p>
        </p:txBody>
      </p:sp>
    </p:spTree>
    <p:extLst>
      <p:ext uri="{BB962C8B-B14F-4D97-AF65-F5344CB8AC3E}">
        <p14:creationId xmlns:p14="http://schemas.microsoft.com/office/powerpoint/2010/main" val="18942699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360"/>
            <a:ext cx="8229600" cy="1066800"/>
          </a:xfrm>
        </p:spPr>
        <p:txBody>
          <a:bodyPr>
            <a:normAutofit fontScale="90000"/>
          </a:bodyPr>
          <a:lstStyle/>
          <a:p>
            <a:r>
              <a:rPr lang="en-US" dirty="0"/>
              <a:t>Auxiliary Principles – musical textures</a:t>
            </a:r>
          </a:p>
        </p:txBody>
      </p:sp>
      <p:pic>
        <p:nvPicPr>
          <p:cNvPr id="4" name="Picture 5"/>
          <p:cNvPicPr>
            <a:picLocks noChangeAspect="1" noChangeArrowheads="1"/>
          </p:cNvPicPr>
          <p:nvPr/>
        </p:nvPicPr>
        <p:blipFill>
          <a:blip r:embed="rId11" cstate="print"/>
          <a:srcRect/>
          <a:stretch>
            <a:fillRect/>
          </a:stretch>
        </p:blipFill>
        <p:spPr bwMode="auto">
          <a:xfrm>
            <a:off x="1403984" y="1604145"/>
            <a:ext cx="6309741" cy="5253855"/>
          </a:xfrm>
          <a:prstGeom prst="rect">
            <a:avLst/>
          </a:prstGeom>
          <a:noFill/>
          <a:ln w="25400">
            <a:noFill/>
            <a:miter lim="800000"/>
            <a:headEnd/>
            <a:tailEnd/>
          </a:ln>
        </p:spPr>
      </p:pic>
      <p:pic>
        <p:nvPicPr>
          <p:cNvPr id="7" name="misere mei deus william byrd.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12"/>
          <a:stretch>
            <a:fillRect/>
          </a:stretch>
        </p:blipFill>
        <p:spPr>
          <a:xfrm>
            <a:off x="2595221" y="1726293"/>
            <a:ext cx="282575" cy="282575"/>
          </a:xfrm>
          <a:prstGeom prst="rect">
            <a:avLst/>
          </a:prstGeom>
        </p:spPr>
      </p:pic>
      <p:pic>
        <p:nvPicPr>
          <p:cNvPr id="3" name="machautmassintroitu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6615974" y="2317809"/>
            <a:ext cx="337443" cy="337443"/>
          </a:xfrm>
          <a:prstGeom prst="rect">
            <a:avLst/>
          </a:prstGeom>
        </p:spPr>
      </p:pic>
      <p:pic>
        <p:nvPicPr>
          <p:cNvPr id="8" name="haydnop20no5finale.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2711074" y="5772456"/>
            <a:ext cx="333443" cy="333443"/>
          </a:xfrm>
          <a:prstGeom prst="rect">
            <a:avLst/>
          </a:prstGeom>
        </p:spPr>
      </p:pic>
      <p:pic>
        <p:nvPicPr>
          <p:cNvPr id="9" name="Etenraku.wav">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6434423" y="5590905"/>
            <a:ext cx="363102" cy="363102"/>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9523"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2046"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0061" fill="hold"/>
                                        <p:tgtEl>
                                          <p:spTgt spid="8"/>
                                        </p:tgtEl>
                                      </p:cBhvr>
                                    </p:cmd>
                                  </p:childTnLst>
                                </p:cTn>
                              </p:par>
                            </p:childTnLst>
                          </p:cTn>
                        </p:par>
                      </p:childTnLst>
                    </p:cTn>
                  </p:par>
                </p:childTnLst>
              </p:cTn>
              <p:nextCondLst>
                <p:cond evt="onClick" delay="0">
                  <p:tgtEl>
                    <p:spTgt spid="8"/>
                  </p:tgtEl>
                </p:cond>
              </p:nextCondLst>
            </p:seq>
            <p:audio>
              <p:cMediaNode vol="80000">
                <p:cTn id="19" fill="hold" display="0">
                  <p:stCondLst>
                    <p:cond delay="indefinite"/>
                  </p:stCondLst>
                  <p:endCondLst>
                    <p:cond evt="onStopAudio" delay="0">
                      <p:tgtEl>
                        <p:sldTgt/>
                      </p:tgtEl>
                    </p:cond>
                  </p:endCondLst>
                </p:cTn>
                <p:tgtEl>
                  <p:spTgt spid="8"/>
                </p:tgtEl>
              </p:cMediaNode>
            </p:audio>
            <p:seq concurrent="1" nextAc="seek">
              <p:cTn id="20" restart="whenNotActive" fill="hold" evtFilter="cancelBubble" nodeType="interactiveSeq">
                <p:stCondLst>
                  <p:cond evt="onClick" delay="0">
                    <p:tgtEl>
                      <p:spTgt spid="9"/>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38463" fill="hold"/>
                                        <p:tgtEl>
                                          <p:spTgt spid="9"/>
                                        </p:tgtEl>
                                      </p:cBhvr>
                                    </p:cmd>
                                  </p:childTnLst>
                                </p:cTn>
                              </p:par>
                            </p:childTnLst>
                          </p:cTn>
                        </p:par>
                      </p:childTnLst>
                    </p:cTn>
                  </p:par>
                </p:childTnLst>
              </p:cTn>
              <p:nextCondLst>
                <p:cond evt="onClick" delay="0">
                  <p:tgtEl>
                    <p:spTgt spid="9"/>
                  </p:tgtEl>
                </p:cond>
              </p:nextCondLst>
            </p:seq>
            <p:audio>
              <p:cMediaNode vol="80000">
                <p:cTn id="25" fill="hold" display="0">
                  <p:stCondLst>
                    <p:cond delay="indefinite"/>
                  </p:stCondLst>
                  <p:endCondLst>
                    <p:cond evt="onStopAudio" delay="0">
                      <p:tgtEl>
                        <p:sldTgt/>
                      </p:tgtEl>
                    </p:cond>
                  </p:endCondLst>
                </p:cTn>
                <p:tgtEl>
                  <p:spTgt spid="9"/>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graphicFrame>
        <p:nvGraphicFramePr>
          <p:cNvPr id="4" name="Content Placeholder 3"/>
          <p:cNvGraphicFramePr>
            <a:graphicFrameLocks noGrp="1"/>
          </p:cNvGraphicFramePr>
          <p:nvPr>
            <p:ph sz="quarter" idx="1"/>
          </p:nvPr>
        </p:nvGraphicFramePr>
        <p:xfrm>
          <a:off x="457200" y="1219200"/>
          <a:ext cx="8229600" cy="450088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en-US" dirty="0"/>
                        <a:t>Voice-leading Rules</a:t>
                      </a:r>
                    </a:p>
                  </a:txBody>
                  <a:tcPr/>
                </a:tc>
                <a:tc>
                  <a:txBody>
                    <a:bodyPr/>
                    <a:lstStyle/>
                    <a:p>
                      <a:r>
                        <a:rPr lang="en-US" dirty="0"/>
                        <a:t>Perceptual Principles</a:t>
                      </a:r>
                    </a:p>
                  </a:txBody>
                  <a:tcPr/>
                </a:tc>
                <a:tc>
                  <a:txBody>
                    <a:bodyPr/>
                    <a:lstStyle/>
                    <a:p>
                      <a:r>
                        <a:rPr lang="en-US" dirty="0"/>
                        <a:t>Auditory Streaming</a:t>
                      </a:r>
                    </a:p>
                    <a:p>
                      <a:endParaRPr lang="en-US" dirty="0"/>
                    </a:p>
                  </a:txBody>
                  <a:tcPr/>
                </a:tc>
                <a:extLst>
                  <a:ext uri="{0D108BD9-81ED-4DB2-BD59-A6C34878D82A}">
                    <a16:rowId xmlns:a16="http://schemas.microsoft.com/office/drawing/2014/main" val="10000"/>
                  </a:ext>
                </a:extLst>
              </a:tr>
              <a:tr h="370840">
                <a:tc>
                  <a:txBody>
                    <a:bodyPr/>
                    <a:lstStyle/>
                    <a:p>
                      <a:r>
                        <a:rPr lang="en-US" dirty="0" err="1"/>
                        <a:t>Registral</a:t>
                      </a:r>
                      <a:r>
                        <a:rPr lang="en-US" dirty="0"/>
                        <a:t> Compass</a:t>
                      </a:r>
                    </a:p>
                  </a:txBody>
                  <a:tcPr/>
                </a:tc>
                <a:tc>
                  <a:txBody>
                    <a:bodyPr/>
                    <a:lstStyle/>
                    <a:p>
                      <a:r>
                        <a:rPr lang="en-US" dirty="0" err="1"/>
                        <a:t>Toneness</a:t>
                      </a:r>
                      <a:endParaRPr lang="en-US" dirty="0"/>
                    </a:p>
                  </a:txBody>
                  <a:tcPr/>
                </a:tc>
                <a:tc>
                  <a:txBody>
                    <a:bodyPr/>
                    <a:lstStyle/>
                    <a:p>
                      <a:r>
                        <a:rPr lang="en-US" dirty="0"/>
                        <a:t>Integration</a:t>
                      </a:r>
                    </a:p>
                  </a:txBody>
                  <a:tcPr/>
                </a:tc>
                <a:extLst>
                  <a:ext uri="{0D108BD9-81ED-4DB2-BD59-A6C34878D82A}">
                    <a16:rowId xmlns:a16="http://schemas.microsoft.com/office/drawing/2014/main" val="10001"/>
                  </a:ext>
                </a:extLst>
              </a:tr>
              <a:tr h="370840">
                <a:tc>
                  <a:txBody>
                    <a:bodyPr/>
                    <a:lstStyle/>
                    <a:p>
                      <a:r>
                        <a:rPr lang="en-US" dirty="0"/>
                        <a:t>(No</a:t>
                      </a:r>
                      <a:r>
                        <a:rPr lang="en-US" baseline="0" dirty="0"/>
                        <a:t> rule)</a:t>
                      </a:r>
                      <a:endParaRPr lang="en-US" dirty="0"/>
                    </a:p>
                  </a:txBody>
                  <a:tcPr/>
                </a:tc>
                <a:tc>
                  <a:txBody>
                    <a:bodyPr/>
                    <a:lstStyle/>
                    <a:p>
                      <a:r>
                        <a:rPr lang="en-US" dirty="0"/>
                        <a:t>Temporal Continuity</a:t>
                      </a:r>
                    </a:p>
                  </a:txBody>
                  <a:tcPr/>
                </a:tc>
                <a:tc>
                  <a:txBody>
                    <a:bodyPr/>
                    <a:lstStyle/>
                    <a:p>
                      <a:r>
                        <a:rPr lang="en-US" dirty="0"/>
                        <a:t>Integration</a:t>
                      </a:r>
                    </a:p>
                  </a:txBody>
                  <a:tcPr/>
                </a:tc>
                <a:extLst>
                  <a:ext uri="{0D108BD9-81ED-4DB2-BD59-A6C34878D82A}">
                    <a16:rowId xmlns:a16="http://schemas.microsoft.com/office/drawing/2014/main" val="10002"/>
                  </a:ext>
                </a:extLst>
              </a:tr>
              <a:tr h="370840">
                <a:tc>
                  <a:txBody>
                    <a:bodyPr/>
                    <a:lstStyle/>
                    <a:p>
                      <a:r>
                        <a:rPr lang="en-US" dirty="0"/>
                        <a:t>Common Tone</a:t>
                      </a:r>
                    </a:p>
                    <a:p>
                      <a:r>
                        <a:rPr lang="en-US" dirty="0"/>
                        <a:t>Nearest </a:t>
                      </a:r>
                      <a:r>
                        <a:rPr lang="en-US" dirty="0" err="1"/>
                        <a:t>Chordal</a:t>
                      </a:r>
                      <a:r>
                        <a:rPr lang="en-US" dirty="0"/>
                        <a:t> Tone</a:t>
                      </a:r>
                    </a:p>
                    <a:p>
                      <a:r>
                        <a:rPr lang="en-US" dirty="0"/>
                        <a:t>Conjunct Motion</a:t>
                      </a:r>
                    </a:p>
                    <a:p>
                      <a:r>
                        <a:rPr lang="en-US" dirty="0"/>
                        <a:t>Avoid Leaps</a:t>
                      </a:r>
                    </a:p>
                    <a:p>
                      <a:r>
                        <a:rPr lang="en-US" dirty="0"/>
                        <a:t>Avoid Part-Crossing</a:t>
                      </a:r>
                    </a:p>
                    <a:p>
                      <a:r>
                        <a:rPr lang="en-US" dirty="0"/>
                        <a:t>Avoid Part-Overlapping</a:t>
                      </a:r>
                    </a:p>
                  </a:txBody>
                  <a:tcPr/>
                </a:tc>
                <a:tc>
                  <a:txBody>
                    <a:bodyPr/>
                    <a:lstStyle/>
                    <a:p>
                      <a:r>
                        <a:rPr lang="en-US" dirty="0"/>
                        <a:t>Pitch</a:t>
                      </a:r>
                      <a:r>
                        <a:rPr lang="en-US" baseline="0" dirty="0"/>
                        <a:t> Proximity</a:t>
                      </a:r>
                      <a:endParaRPr lang="en-US" dirty="0"/>
                    </a:p>
                  </a:txBody>
                  <a:tcPr/>
                </a:tc>
                <a:tc>
                  <a:txBody>
                    <a:bodyPr/>
                    <a:lstStyle/>
                    <a:p>
                      <a:r>
                        <a:rPr lang="en-US" dirty="0"/>
                        <a:t>Integration</a:t>
                      </a:r>
                      <a:r>
                        <a:rPr lang="en-US" baseline="0" dirty="0"/>
                        <a:t> and Segregation</a:t>
                      </a:r>
                      <a:endParaRPr lang="en-US" dirty="0"/>
                    </a:p>
                  </a:txBody>
                  <a:tcPr/>
                </a:tc>
                <a:extLst>
                  <a:ext uri="{0D108BD9-81ED-4DB2-BD59-A6C34878D82A}">
                    <a16:rowId xmlns:a16="http://schemas.microsoft.com/office/drawing/2014/main" val="10003"/>
                  </a:ext>
                </a:extLst>
              </a:tr>
              <a:tr h="370840">
                <a:tc>
                  <a:txBody>
                    <a:bodyPr/>
                    <a:lstStyle/>
                    <a:p>
                      <a:r>
                        <a:rPr lang="en-US" dirty="0"/>
                        <a:t>Chord Spacing</a:t>
                      </a:r>
                    </a:p>
                  </a:txBody>
                  <a:tcPr/>
                </a:tc>
                <a:tc>
                  <a:txBody>
                    <a:bodyPr/>
                    <a:lstStyle/>
                    <a:p>
                      <a:r>
                        <a:rPr lang="en-US" dirty="0"/>
                        <a:t>Minimum Masking</a:t>
                      </a:r>
                    </a:p>
                  </a:txBody>
                  <a:tcPr/>
                </a:tc>
                <a:tc>
                  <a:txBody>
                    <a:bodyPr/>
                    <a:lstStyle/>
                    <a:p>
                      <a:r>
                        <a:rPr lang="en-US" dirty="0"/>
                        <a:t>Segregation</a:t>
                      </a:r>
                    </a:p>
                  </a:txBody>
                  <a:tcPr/>
                </a:tc>
                <a:extLst>
                  <a:ext uri="{0D108BD9-81ED-4DB2-BD59-A6C34878D82A}">
                    <a16:rowId xmlns:a16="http://schemas.microsoft.com/office/drawing/2014/main" val="10004"/>
                  </a:ext>
                </a:extLst>
              </a:tr>
              <a:tr h="370840">
                <a:tc>
                  <a:txBody>
                    <a:bodyPr/>
                    <a:lstStyle/>
                    <a:p>
                      <a:r>
                        <a:rPr lang="en-US" dirty="0"/>
                        <a:t>Avoid Unisons</a:t>
                      </a:r>
                    </a:p>
                  </a:txBody>
                  <a:tcPr/>
                </a:tc>
                <a:tc>
                  <a:txBody>
                    <a:bodyPr/>
                    <a:lstStyle/>
                    <a:p>
                      <a:r>
                        <a:rPr lang="en-US" dirty="0"/>
                        <a:t>Tonal Fusion</a:t>
                      </a:r>
                    </a:p>
                  </a:txBody>
                  <a:tcPr/>
                </a:tc>
                <a:tc>
                  <a:txBody>
                    <a:bodyPr/>
                    <a:lstStyle/>
                    <a:p>
                      <a:r>
                        <a:rPr lang="en-US" dirty="0"/>
                        <a:t>Segregation</a:t>
                      </a:r>
                    </a:p>
                  </a:txBody>
                  <a:tcPr/>
                </a:tc>
                <a:extLst>
                  <a:ext uri="{0D108BD9-81ED-4DB2-BD59-A6C34878D82A}">
                    <a16:rowId xmlns:a16="http://schemas.microsoft.com/office/drawing/2014/main" val="10005"/>
                  </a:ext>
                </a:extLst>
              </a:tr>
              <a:tr h="370840">
                <a:tc>
                  <a:txBody>
                    <a:bodyPr/>
                    <a:lstStyle/>
                    <a:p>
                      <a:r>
                        <a:rPr lang="en-US" dirty="0"/>
                        <a:t>Parallel/Consecutive/Hidden</a:t>
                      </a:r>
                      <a:r>
                        <a:rPr lang="en-US" baseline="0" dirty="0"/>
                        <a:t> Perfect Intervals</a:t>
                      </a:r>
                      <a:endParaRPr lang="en-US" dirty="0"/>
                    </a:p>
                  </a:txBody>
                  <a:tcPr/>
                </a:tc>
                <a:tc>
                  <a:txBody>
                    <a:bodyPr/>
                    <a:lstStyle/>
                    <a:p>
                      <a:r>
                        <a:rPr lang="en-US" dirty="0"/>
                        <a:t>Pitch Co-modulation</a:t>
                      </a:r>
                      <a:r>
                        <a:rPr lang="en-US" baseline="0" dirty="0"/>
                        <a:t> and Tonal Fusion</a:t>
                      </a:r>
                      <a:endParaRPr lang="en-US" dirty="0"/>
                    </a:p>
                  </a:txBody>
                  <a:tcPr/>
                </a:tc>
                <a:tc>
                  <a:txBody>
                    <a:bodyPr/>
                    <a:lstStyle/>
                    <a:p>
                      <a:r>
                        <a:rPr lang="en-US" dirty="0"/>
                        <a:t>Segregation</a:t>
                      </a:r>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7129"/>
            <a:ext cx="8229600" cy="1066800"/>
          </a:xfrm>
        </p:spPr>
        <p:txBody>
          <a:bodyPr>
            <a:normAutofit fontScale="90000"/>
          </a:bodyPr>
          <a:lstStyle/>
          <a:p>
            <a:pPr algn="ctr"/>
            <a:r>
              <a:rPr lang="en-US" dirty="0"/>
              <a:t>Now... How many counter-examples can you think of?</a:t>
            </a:r>
          </a:p>
        </p:txBody>
      </p:sp>
      <p:pic>
        <p:nvPicPr>
          <p:cNvPr id="11" name="Acapella Georgian Polyphonic Singing [360p].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98768" y="2066193"/>
            <a:ext cx="7337777" cy="4127499"/>
          </a:xfrm>
          <a:prstGeom prst="rect">
            <a:avLst/>
          </a:prstGeom>
        </p:spPr>
      </p:pic>
      <p:sp>
        <p:nvSpPr>
          <p:cNvPr id="3" name="TextBox 2">
            <a:extLst>
              <a:ext uri="{FF2B5EF4-FFF2-40B4-BE49-F238E27FC236}">
                <a16:creationId xmlns:a16="http://schemas.microsoft.com/office/drawing/2014/main" id="{40C19FEB-51B0-AC4E-961C-6C957577FDCB}"/>
              </a:ext>
            </a:extLst>
          </p:cNvPr>
          <p:cNvSpPr txBox="1"/>
          <p:nvPr/>
        </p:nvSpPr>
        <p:spPr>
          <a:xfrm>
            <a:off x="5636029" y="6334780"/>
            <a:ext cx="3365024" cy="523220"/>
          </a:xfrm>
          <a:prstGeom prst="rect">
            <a:avLst/>
          </a:prstGeom>
          <a:noFill/>
        </p:spPr>
        <p:txBody>
          <a:bodyPr wrap="none" rtlCol="0">
            <a:spAutoFit/>
          </a:bodyPr>
          <a:lstStyle/>
          <a:p>
            <a:r>
              <a:rPr lang="en-CA" sz="2800" dirty="0">
                <a:latin typeface="Arial" panose="020B0604020202020204" pitchFamily="34" charset="0"/>
                <a:cs typeface="Arial" panose="020B0604020202020204" pitchFamily="34" charset="0"/>
              </a:rPr>
              <a:t>Republic of Georgia</a:t>
            </a:r>
          </a:p>
        </p:txBody>
      </p:sp>
    </p:spTree>
    <p:extLst>
      <p:ext uri="{BB962C8B-B14F-4D97-AF65-F5344CB8AC3E}">
        <p14:creationId xmlns:p14="http://schemas.microsoft.com/office/powerpoint/2010/main" val="21310487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7129"/>
            <a:ext cx="8229600" cy="1066800"/>
          </a:xfrm>
        </p:spPr>
        <p:txBody>
          <a:bodyPr>
            <a:normAutofit fontScale="90000"/>
          </a:bodyPr>
          <a:lstStyle/>
          <a:p>
            <a:pPr algn="ctr"/>
            <a:r>
              <a:rPr lang="en-US" dirty="0"/>
              <a:t>Now... How many counter-examples can you think of?</a:t>
            </a:r>
          </a:p>
        </p:txBody>
      </p:sp>
      <p:pic>
        <p:nvPicPr>
          <p:cNvPr id="5" name="Banda Polyphony (Central Africa) [360p].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60770" y="1971486"/>
            <a:ext cx="5822462" cy="4366847"/>
          </a:xfrm>
          <a:prstGeom prst="rect">
            <a:avLst/>
          </a:prstGeom>
        </p:spPr>
      </p:pic>
    </p:spTree>
    <p:extLst>
      <p:ext uri="{BB962C8B-B14F-4D97-AF65-F5344CB8AC3E}">
        <p14:creationId xmlns:p14="http://schemas.microsoft.com/office/powerpoint/2010/main" val="28359671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Bach C Major Fugue, WTC1</a:t>
            </a:r>
          </a:p>
        </p:txBody>
      </p:sp>
      <p:pic>
        <p:nvPicPr>
          <p:cNvPr id="4" name="Content Placeholder 3" descr="Untitled-4.png"/>
          <p:cNvPicPr>
            <a:picLocks noGrp="1" noChangeAspect="1"/>
          </p:cNvPicPr>
          <p:nvPr>
            <p:ph sz="quarter" idx="1"/>
          </p:nvPr>
        </p:nvPicPr>
        <p:blipFill>
          <a:blip r:embed="rId4">
            <a:grayscl/>
            <a:lum bright="-7000" contrast="17000"/>
          </a:blip>
          <a:srcRect t="-22904" b="-22904"/>
          <a:stretch>
            <a:fillRect/>
          </a:stretch>
        </p:blipFill>
        <p:spPr/>
      </p:pic>
      <p:sp>
        <p:nvSpPr>
          <p:cNvPr id="5" name="Up Arrow 4"/>
          <p:cNvSpPr/>
          <p:nvPr/>
        </p:nvSpPr>
        <p:spPr>
          <a:xfrm>
            <a:off x="1524000" y="3775660"/>
            <a:ext cx="228600" cy="533400"/>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Up Arrow 5"/>
          <p:cNvSpPr/>
          <p:nvPr/>
        </p:nvSpPr>
        <p:spPr>
          <a:xfrm flipV="1">
            <a:off x="4876800" y="2589880"/>
            <a:ext cx="228600" cy="533400"/>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Up Arrow 6"/>
          <p:cNvSpPr/>
          <p:nvPr/>
        </p:nvSpPr>
        <p:spPr>
          <a:xfrm>
            <a:off x="4789459" y="5727460"/>
            <a:ext cx="228600" cy="533400"/>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Up Arrow 8"/>
          <p:cNvSpPr/>
          <p:nvPr/>
        </p:nvSpPr>
        <p:spPr>
          <a:xfrm>
            <a:off x="1219200" y="5600900"/>
            <a:ext cx="228600" cy="533400"/>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WTC Bk1 C Fugue.wav"/>
                                        </p:tgtEl>
                                      </p:cMediaNode>
                                    </p:audio>
                                  </p:subTnLst>
                                </p:cTn>
                              </p:par>
                            </p:childTnLst>
                          </p:cTn>
                        </p:par>
                        <p:par>
                          <p:cTn id="7" fill="hold">
                            <p:stCondLst>
                              <p:cond delay="0"/>
                            </p:stCondLst>
                            <p:childTnLst>
                              <p:par>
                                <p:cTn id="8" presetID="1" presetClass="entr" presetSubtype="0" fill="hold" grpId="0" nodeType="afterEffect">
                                  <p:stCondLst>
                                    <p:cond delay="6300"/>
                                  </p:stCondLst>
                                  <p:childTnLst>
                                    <p:set>
                                      <p:cBhvr>
                                        <p:cTn id="9" dur="1" fill="hold">
                                          <p:stCondLst>
                                            <p:cond delay="0"/>
                                          </p:stCondLst>
                                        </p:cTn>
                                        <p:tgtEl>
                                          <p:spTgt spid="6"/>
                                        </p:tgtEl>
                                        <p:attrNameLst>
                                          <p:attrName>style.visibility</p:attrName>
                                        </p:attrNameLst>
                                      </p:cBhvr>
                                      <p:to>
                                        <p:strVal val="visible"/>
                                      </p:to>
                                    </p:set>
                                  </p:childTnLst>
                                </p:cTn>
                              </p:par>
                            </p:childTnLst>
                          </p:cTn>
                        </p:par>
                        <p:par>
                          <p:cTn id="10" fill="hold">
                            <p:stCondLst>
                              <p:cond delay="6300"/>
                            </p:stCondLst>
                            <p:childTnLst>
                              <p:par>
                                <p:cTn id="11" presetID="1" presetClass="entr" presetSubtype="0" fill="hold" grpId="0" nodeType="afterEffect">
                                  <p:stCondLst>
                                    <p:cond delay="550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11800"/>
                            </p:stCondLst>
                            <p:childTnLst>
                              <p:par>
                                <p:cTn id="14" presetID="1" presetClass="entr" presetSubtype="0" fill="hold" grpId="0" nodeType="afterEffect">
                                  <p:stCondLst>
                                    <p:cond delay="570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7129"/>
            <a:ext cx="8229600" cy="1066800"/>
          </a:xfrm>
        </p:spPr>
        <p:txBody>
          <a:bodyPr>
            <a:normAutofit fontScale="90000"/>
          </a:bodyPr>
          <a:lstStyle/>
          <a:p>
            <a:pPr algn="ctr"/>
            <a:r>
              <a:rPr lang="en-US" dirty="0"/>
              <a:t>Now... How many counter-examples can you think of?</a:t>
            </a:r>
          </a:p>
        </p:txBody>
      </p:sp>
      <p:pic>
        <p:nvPicPr>
          <p:cNvPr id="4" name="Canto a tenore, Sardinian Pastoral Songs [360p].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24000" y="1778000"/>
            <a:ext cx="6096000" cy="4572000"/>
          </a:xfrm>
          <a:prstGeom prst="rect">
            <a:avLst/>
          </a:prstGeom>
        </p:spPr>
      </p:pic>
    </p:spTree>
    <p:extLst>
      <p:ext uri="{BB962C8B-B14F-4D97-AF65-F5344CB8AC3E}">
        <p14:creationId xmlns:p14="http://schemas.microsoft.com/office/powerpoint/2010/main" val="29737827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8431" y="1196850"/>
            <a:ext cx="5775569" cy="3629153"/>
          </a:xfrm>
        </p:spPr>
        <p:txBody>
          <a:bodyPr>
            <a:normAutofit fontScale="92500" lnSpcReduction="10000"/>
          </a:bodyPr>
          <a:lstStyle/>
          <a:p>
            <a:r>
              <a:rPr lang="en-US" dirty="0"/>
              <a:t>“Of course, even if the ‘rules of voice-leading’ were shown to be somehow immutable, their musical relevance depends entirely on the acceptance of the underlying perceptual goals…different genres might manifest different perceptual goals that evoke aesthetic pleasure in other ways.” (Huron, 2001) </a:t>
            </a:r>
          </a:p>
        </p:txBody>
      </p:sp>
      <p:pic>
        <p:nvPicPr>
          <p:cNvPr id="4" name="Picture 3" descr="Atmosphere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1805" y="566614"/>
            <a:ext cx="2997466" cy="6291385"/>
          </a:xfrm>
          <a:prstGeom prst="rect">
            <a:avLst/>
          </a:prstGeom>
        </p:spPr>
      </p:pic>
      <p:pic>
        <p:nvPicPr>
          <p:cNvPr id="6" name="1 Atmosphèr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533292" y="5699370"/>
            <a:ext cx="812800" cy="812800"/>
          </a:xfrm>
          <a:prstGeom prst="rect">
            <a:avLst/>
          </a:prstGeom>
        </p:spPr>
      </p:pic>
      <p:sp>
        <p:nvSpPr>
          <p:cNvPr id="7" name="TextBox 6"/>
          <p:cNvSpPr txBox="1"/>
          <p:nvPr/>
        </p:nvSpPr>
        <p:spPr>
          <a:xfrm>
            <a:off x="3712307" y="5021384"/>
            <a:ext cx="4959110" cy="461665"/>
          </a:xfrm>
          <a:prstGeom prst="rect">
            <a:avLst/>
          </a:prstGeom>
          <a:noFill/>
        </p:spPr>
        <p:txBody>
          <a:bodyPr wrap="none" rtlCol="0">
            <a:spAutoFit/>
          </a:bodyPr>
          <a:lstStyle/>
          <a:p>
            <a:r>
              <a:rPr lang="en-US" sz="2400" dirty="0" err="1"/>
              <a:t>György</a:t>
            </a:r>
            <a:r>
              <a:rPr lang="en-US" sz="2400" dirty="0"/>
              <a:t> </a:t>
            </a:r>
            <a:r>
              <a:rPr lang="en-US" sz="2400" dirty="0" err="1"/>
              <a:t>Ligeti</a:t>
            </a:r>
            <a:r>
              <a:rPr lang="en-US" sz="2400" dirty="0"/>
              <a:t>, </a:t>
            </a:r>
            <a:r>
              <a:rPr lang="en-US" sz="2400" i="1" dirty="0" err="1"/>
              <a:t>Atmosphères</a:t>
            </a:r>
            <a:r>
              <a:rPr lang="en-US" sz="2400" i="1" dirty="0"/>
              <a:t> </a:t>
            </a:r>
            <a:r>
              <a:rPr lang="en-US" sz="2400" dirty="0"/>
              <a:t> (1961)</a:t>
            </a:r>
          </a:p>
        </p:txBody>
      </p:sp>
    </p:spTree>
    <p:extLst>
      <p:ext uri="{BB962C8B-B14F-4D97-AF65-F5344CB8AC3E}">
        <p14:creationId xmlns:p14="http://schemas.microsoft.com/office/powerpoint/2010/main" val="3590077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72"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1197421"/>
            <a:ext cx="8229600" cy="1066800"/>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en-US" dirty="0"/>
              <a:t>Reading for next lecture</a:t>
            </a:r>
          </a:p>
        </p:txBody>
      </p:sp>
      <p:sp>
        <p:nvSpPr>
          <p:cNvPr id="5" name="Content Placeholder 2"/>
          <p:cNvSpPr txBox="1">
            <a:spLocks/>
          </p:cNvSpPr>
          <p:nvPr/>
        </p:nvSpPr>
        <p:spPr>
          <a:xfrm>
            <a:off x="457200" y="2303845"/>
            <a:ext cx="8229600" cy="1470604"/>
          </a:xfrm>
          <a:prstGeom prst="rect">
            <a:avLst/>
          </a:prstGeom>
        </p:spPr>
        <p:txBody>
          <a:bodyPr vert="horz">
            <a:normAutofit/>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endParaRPr lang="en-US" dirty="0"/>
          </a:p>
          <a:p>
            <a:r>
              <a:rPr lang="en-US" dirty="0"/>
              <a:t>McAdams &amp; Drake (2002), pp. </a:t>
            </a:r>
            <a:r>
              <a:rPr lang="en-US"/>
              <a:t>424-435</a:t>
            </a:r>
            <a:endParaRPr lang="en-US" dirty="0"/>
          </a:p>
        </p:txBody>
      </p:sp>
    </p:spTree>
    <p:extLst>
      <p:ext uri="{BB962C8B-B14F-4D97-AF65-F5344CB8AC3E}">
        <p14:creationId xmlns:p14="http://schemas.microsoft.com/office/powerpoint/2010/main" val="3494968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Preliminary definitions</a:t>
            </a:r>
          </a:p>
        </p:txBody>
      </p:sp>
      <p:sp>
        <p:nvSpPr>
          <p:cNvPr id="3" name="Content Placeholder 2"/>
          <p:cNvSpPr>
            <a:spLocks noGrp="1"/>
          </p:cNvSpPr>
          <p:nvPr>
            <p:ph sz="quarter" idx="1"/>
          </p:nvPr>
        </p:nvSpPr>
        <p:spPr/>
        <p:txBody>
          <a:bodyPr>
            <a:normAutofit fontScale="92500"/>
          </a:bodyPr>
          <a:lstStyle/>
          <a:p>
            <a:r>
              <a:rPr lang="en-US" dirty="0"/>
              <a:t>Voice leading</a:t>
            </a:r>
          </a:p>
          <a:p>
            <a:pPr lvl="1"/>
            <a:r>
              <a:rPr lang="en-US" dirty="0"/>
              <a:t> The term used to describe the linear progression of melodic lines (voices) and their interaction with one another to create harmonies, according to the principles of common-practice harmony and counterpoint.  Voice leading practices can be codified into rules for pedagogical purposes. In these settings, "</a:t>
            </a:r>
            <a:r>
              <a:rPr lang="en-US" i="1" dirty="0"/>
              <a:t>voice leading</a:t>
            </a:r>
            <a:r>
              <a:rPr lang="en-US" dirty="0"/>
              <a:t>" is often synonymous with "</a:t>
            </a:r>
            <a:r>
              <a:rPr lang="en-US" i="1" dirty="0"/>
              <a:t>part writing</a:t>
            </a:r>
            <a:r>
              <a:rPr lang="en-US" dirty="0"/>
              <a:t>," and the "</a:t>
            </a:r>
            <a:r>
              <a:rPr lang="en-US" i="1" dirty="0"/>
              <a:t>rules</a:t>
            </a:r>
            <a:r>
              <a:rPr lang="en-US" dirty="0"/>
              <a:t>" are usually applied in exercises in four-part harmonic writing and in 18th-century counterpoint. [Wikipedia]</a:t>
            </a:r>
          </a:p>
        </p:txBody>
      </p:sp>
    </p:spTree>
    <p:extLst>
      <p:ext uri="{BB962C8B-B14F-4D97-AF65-F5344CB8AC3E}">
        <p14:creationId xmlns:p14="http://schemas.microsoft.com/office/powerpoint/2010/main" val="387343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Auditory scene analysis</a:t>
            </a:r>
          </a:p>
        </p:txBody>
      </p:sp>
      <p:sp>
        <p:nvSpPr>
          <p:cNvPr id="3" name="Content Placeholder 2"/>
          <p:cNvSpPr>
            <a:spLocks noGrp="1"/>
          </p:cNvSpPr>
          <p:nvPr>
            <p:ph sz="quarter" idx="1"/>
          </p:nvPr>
        </p:nvSpPr>
        <p:spPr/>
        <p:txBody>
          <a:bodyPr>
            <a:normAutofit/>
          </a:bodyPr>
          <a:lstStyle/>
          <a:p>
            <a:r>
              <a:rPr lang="en-US" b="1" dirty="0">
                <a:solidFill>
                  <a:srgbClr val="525B7E"/>
                </a:solidFill>
              </a:rPr>
              <a:t>Auditory scene analysis </a:t>
            </a:r>
            <a:r>
              <a:rPr lang="en-US" dirty="0"/>
              <a:t>is the process by which the auditory system parses the incoming sonic waveform by extracting its spectral components and by segregating or integrating these components according to criteria such as </a:t>
            </a:r>
            <a:r>
              <a:rPr lang="en-US" i="1" dirty="0"/>
              <a:t>proximity</a:t>
            </a:r>
            <a:r>
              <a:rPr lang="en-US" dirty="0"/>
              <a:t> (in frequency, time or space), </a:t>
            </a:r>
            <a:r>
              <a:rPr lang="en-US" i="1" dirty="0"/>
              <a:t>similarity</a:t>
            </a:r>
            <a:r>
              <a:rPr lang="en-US" dirty="0"/>
              <a:t> or </a:t>
            </a:r>
            <a:r>
              <a:rPr lang="en-US" i="1" dirty="0"/>
              <a:t>good continuation</a:t>
            </a:r>
            <a:r>
              <a:rPr lang="en-US" dirty="0"/>
              <a:t>, in order to form a correct description of the actual acoustic environment. </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9068"/>
            <a:ext cx="8229600" cy="1066800"/>
          </a:xfrm>
        </p:spPr>
        <p:txBody>
          <a:bodyPr>
            <a:normAutofit fontScale="90000"/>
          </a:bodyPr>
          <a:lstStyle/>
          <a:p>
            <a:r>
              <a:rPr lang="en-US" dirty="0"/>
              <a:t>How do these principles apply to music perception?</a:t>
            </a:r>
          </a:p>
        </p:txBody>
      </p:sp>
      <p:sp>
        <p:nvSpPr>
          <p:cNvPr id="3" name="Content Placeholder 2"/>
          <p:cNvSpPr>
            <a:spLocks noGrp="1"/>
          </p:cNvSpPr>
          <p:nvPr>
            <p:ph sz="quarter" idx="1"/>
          </p:nvPr>
        </p:nvSpPr>
        <p:spPr/>
        <p:txBody>
          <a:bodyPr>
            <a:normAutofit lnSpcReduction="10000"/>
          </a:bodyPr>
          <a:lstStyle/>
          <a:p>
            <a:r>
              <a:rPr lang="en-US" dirty="0"/>
              <a:t>Music involves vertical (harmonic, concurrent) and horizontal (melodic, sequential) dimensions</a:t>
            </a:r>
          </a:p>
          <a:p>
            <a:endParaRPr lang="en-US" dirty="0"/>
          </a:p>
          <a:p>
            <a:r>
              <a:rPr lang="en-US" dirty="0"/>
              <a:t>In polyphonic music, listeners ideally segregate sounds into perceptual streams (lines, voices, or parts)</a:t>
            </a:r>
          </a:p>
          <a:p>
            <a:endParaRPr lang="en-US" dirty="0"/>
          </a:p>
          <a:p>
            <a:pPr lvl="0"/>
            <a:r>
              <a:rPr lang="en-ZA" sz="2800" kern="0" dirty="0">
                <a:ea typeface="ＭＳ Ｐゴシック" pitchFamily="-106" charset="-128"/>
              </a:rPr>
              <a:t>Rules governing contrapuntal practice evolved likely due to principles of “primitive auditory organization” (Wright and Bregman, 1987).</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0300"/>
            <a:ext cx="8229600" cy="1066800"/>
          </a:xfrm>
        </p:spPr>
        <p:txBody>
          <a:bodyPr/>
          <a:lstStyle/>
          <a:p>
            <a:r>
              <a:rPr lang="en-US" dirty="0"/>
              <a:t>Voice-leading</a:t>
            </a:r>
          </a:p>
        </p:txBody>
      </p:sp>
      <p:sp>
        <p:nvSpPr>
          <p:cNvPr id="3" name="Content Placeholder 2"/>
          <p:cNvSpPr>
            <a:spLocks noGrp="1"/>
          </p:cNvSpPr>
          <p:nvPr>
            <p:ph sz="quarter" idx="1"/>
          </p:nvPr>
        </p:nvSpPr>
        <p:spPr>
          <a:xfrm>
            <a:off x="457200" y="1597100"/>
            <a:ext cx="8229600" cy="4977436"/>
          </a:xfrm>
        </p:spPr>
        <p:txBody>
          <a:bodyPr>
            <a:normAutofit/>
          </a:bodyPr>
          <a:lstStyle/>
          <a:p>
            <a:r>
              <a:rPr lang="en-US" dirty="0"/>
              <a:t>What is voice-leading?</a:t>
            </a:r>
          </a:p>
          <a:p>
            <a:pPr lvl="1"/>
            <a:r>
              <a:rPr lang="en-US" dirty="0"/>
              <a:t>Voice-leading refers to the goals that govern the </a:t>
            </a:r>
            <a:r>
              <a:rPr lang="en-US" dirty="0" err="1"/>
              <a:t>behaviour</a:t>
            </a:r>
            <a:r>
              <a:rPr lang="en-US" dirty="0"/>
              <a:t> of individual voices</a:t>
            </a:r>
          </a:p>
          <a:p>
            <a:pPr lvl="1"/>
            <a:endParaRPr lang="en-US" dirty="0"/>
          </a:p>
          <a:p>
            <a:r>
              <a:rPr lang="en-US" dirty="0"/>
              <a:t>What are the goals of voice-leading rules?</a:t>
            </a:r>
          </a:p>
          <a:p>
            <a:pPr lvl="1"/>
            <a:r>
              <a:rPr lang="en-US" dirty="0"/>
              <a:t>To create two or more perceptually distinct parts, which requires:</a:t>
            </a:r>
          </a:p>
          <a:p>
            <a:pPr lvl="2"/>
            <a:r>
              <a:rPr lang="en-US" dirty="0"/>
              <a:t>Clear auditory stream </a:t>
            </a:r>
            <a:r>
              <a:rPr lang="en-US" b="1" dirty="0">
                <a:solidFill>
                  <a:schemeClr val="accent1">
                    <a:lumMod val="75000"/>
                  </a:schemeClr>
                </a:solidFill>
              </a:rPr>
              <a:t>integration</a:t>
            </a:r>
            <a:r>
              <a:rPr lang="en-US" dirty="0"/>
              <a:t> within each part</a:t>
            </a:r>
          </a:p>
          <a:p>
            <a:pPr lvl="2"/>
            <a:r>
              <a:rPr lang="en-US" dirty="0"/>
              <a:t>Clear auditory stream </a:t>
            </a:r>
            <a:r>
              <a:rPr lang="en-US" b="1" dirty="0">
                <a:solidFill>
                  <a:srgbClr val="525B7E"/>
                </a:solidFill>
              </a:rPr>
              <a:t>segregation</a:t>
            </a:r>
            <a:r>
              <a:rPr lang="en-US" dirty="0"/>
              <a:t> between the parts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ＭＳ ゴシック"/>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ＭＳ 明朝"/>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Urban.thmx</Template>
  <TotalTime>2119</TotalTime>
  <Words>5097</Words>
  <Application>Microsoft Macintosh PowerPoint</Application>
  <PresentationFormat>On-screen Show (4:3)</PresentationFormat>
  <Paragraphs>568</Paragraphs>
  <Slides>52</Slides>
  <Notes>52</Notes>
  <HiddenSlides>0</HiddenSlides>
  <MMClips>8</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52</vt:i4>
      </vt:variant>
    </vt:vector>
  </HeadingPairs>
  <TitlesOfParts>
    <vt:vector size="62" baseType="lpstr">
      <vt:lpstr>Arial Unicode MS</vt:lpstr>
      <vt:lpstr>ＭＳ ゴシック</vt:lpstr>
      <vt:lpstr>ＭＳ Ｐゴシック</vt:lpstr>
      <vt:lpstr>Arial</vt:lpstr>
      <vt:lpstr>Calibri</vt:lpstr>
      <vt:lpstr>Georgia</vt:lpstr>
      <vt:lpstr>Mangal</vt:lpstr>
      <vt:lpstr>Trebuchet MS</vt:lpstr>
      <vt:lpstr>Wingdings 2</vt:lpstr>
      <vt:lpstr>Urban</vt:lpstr>
      <vt:lpstr>Music Perception and Cognition</vt:lpstr>
      <vt:lpstr>Learning objectives</vt:lpstr>
      <vt:lpstr>Learning objectives - Caveats</vt:lpstr>
      <vt:lpstr>Preliminary definitions</vt:lpstr>
      <vt:lpstr>Bach C Major Fugue, WTC1</vt:lpstr>
      <vt:lpstr>Preliminary definitions</vt:lpstr>
      <vt:lpstr>Review: Auditory scene analysis</vt:lpstr>
      <vt:lpstr>How do these principles apply to music perception?</vt:lpstr>
      <vt:lpstr>Voice-leading</vt:lpstr>
      <vt:lpstr>Voice-leading rules from perceptual principles</vt:lpstr>
      <vt:lpstr>Summary</vt:lpstr>
      <vt:lpstr>Rule of registral compass</vt:lpstr>
      <vt:lpstr>Rule of registral compass - explained</vt:lpstr>
      <vt:lpstr>Pitch weight</vt:lpstr>
      <vt:lpstr>Summary</vt:lpstr>
      <vt:lpstr>Temporal continuity</vt:lpstr>
      <vt:lpstr>Summary</vt:lpstr>
      <vt:lpstr>Rule of Chord Spacing</vt:lpstr>
      <vt:lpstr>Rule of Chord Spacing - explained</vt:lpstr>
      <vt:lpstr>Rule of Chord Spacing – explained</vt:lpstr>
      <vt:lpstr>Summary</vt:lpstr>
      <vt:lpstr>Consonance and Dissonance</vt:lpstr>
      <vt:lpstr>Perfect and Imperfect Consonance</vt:lpstr>
      <vt:lpstr>Consonance and Dissonance</vt:lpstr>
      <vt:lpstr>Rule of Avoiding Unisons</vt:lpstr>
      <vt:lpstr>Rule of Avoiding Unisons - explained</vt:lpstr>
      <vt:lpstr>Rule of Avoiding Unisons – explained</vt:lpstr>
      <vt:lpstr>Summary</vt:lpstr>
      <vt:lpstr>Pitch proximity rules:</vt:lpstr>
      <vt:lpstr>Pitch proximity rules explained </vt:lpstr>
      <vt:lpstr>Pitch proximity rules - explained</vt:lpstr>
      <vt:lpstr>Pitch proximity rules explained</vt:lpstr>
      <vt:lpstr>Pitch proximity and note duration</vt:lpstr>
      <vt:lpstr>Pitch proximity principle applied to musical practice</vt:lpstr>
      <vt:lpstr>Summary</vt:lpstr>
      <vt:lpstr>Rules for perfect intervals</vt:lpstr>
      <vt:lpstr>Rules for perfect intervals - explained</vt:lpstr>
      <vt:lpstr>Linking core principles and perfect interval rules</vt:lpstr>
      <vt:lpstr>Huron’s 4 Auxiliary Principles</vt:lpstr>
      <vt:lpstr>Auxiliary Principles</vt:lpstr>
      <vt:lpstr>Auxiliary Principles</vt:lpstr>
      <vt:lpstr>Auxiliary Principles</vt:lpstr>
      <vt:lpstr>Auxiliary Principles</vt:lpstr>
      <vt:lpstr>Examples from WTC 1</vt:lpstr>
      <vt:lpstr>Examples from WTC 1</vt:lpstr>
      <vt:lpstr>Auxiliary Principles – musical textures</vt:lpstr>
      <vt:lpstr>Summary</vt:lpstr>
      <vt:lpstr>Now... How many counter-examples can you think of?</vt:lpstr>
      <vt:lpstr>Now... How many counter-examples can you think of?</vt:lpstr>
      <vt:lpstr>Now... How many counter-examples can you think of?</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Music Perception and Cognition</dc:title>
  <dc:creator>David Sears</dc:creator>
  <cp:lastModifiedBy>Stephen McAdams, Prof.</cp:lastModifiedBy>
  <cp:revision>70</cp:revision>
  <cp:lastPrinted>2020-02-06T15:41:08Z</cp:lastPrinted>
  <dcterms:created xsi:type="dcterms:W3CDTF">2013-02-13T14:31:18Z</dcterms:created>
  <dcterms:modified xsi:type="dcterms:W3CDTF">2020-02-06T16:06:47Z</dcterms:modified>
</cp:coreProperties>
</file>