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aif" ContentType="audio/unknown"/>
  <Default Extension="aiff" ContentType="audio/unknown"/>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256" r:id="rId3"/>
    <p:sldId id="262" r:id="rId4"/>
    <p:sldId id="263" r:id="rId5"/>
    <p:sldId id="264" r:id="rId6"/>
    <p:sldId id="265" r:id="rId7"/>
    <p:sldId id="257" r:id="rId8"/>
    <p:sldId id="258" r:id="rId9"/>
    <p:sldId id="259" r:id="rId10"/>
    <p:sldId id="260" r:id="rId11"/>
    <p:sldId id="261"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3570" autoAdjust="0"/>
    <p:restoredTop sz="98413" autoAdjust="0"/>
  </p:normalViewPr>
  <p:slideViewPr>
    <p:cSldViewPr snapToGrid="0" snapToObjects="1">
      <p:cViewPr>
        <p:scale>
          <a:sx n="116" d="100"/>
          <a:sy n="116" d="100"/>
        </p:scale>
        <p:origin x="-2320"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Click to edit Master subtitle style</a:t>
            </a:r>
            <a:endParaRPr lang="en-US"/>
          </a:p>
        </p:txBody>
      </p:sp>
      <p:sp>
        <p:nvSpPr>
          <p:cNvPr id="4" name="Date Placeholder 3"/>
          <p:cNvSpPr>
            <a:spLocks noGrp="1"/>
          </p:cNvSpPr>
          <p:nvPr>
            <p:ph type="dt" sz="half" idx="10"/>
          </p:nvPr>
        </p:nvSpPr>
        <p:spPr/>
        <p:txBody>
          <a:bodyPr/>
          <a:lstStyle/>
          <a:p>
            <a:fld id="{55F7298C-801E-4E44-BC1C-72582CA0A2F7}" type="datetimeFigureOut">
              <a:rPr lang="en-US" smtClean="0"/>
              <a:t>13-04-09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362AE-9F0D-8A45-A171-36160218D380}" type="slidenum">
              <a:rPr lang="en-US" smtClean="0"/>
              <a:t>‹#›</a:t>
            </a:fld>
            <a:endParaRPr lang="en-US"/>
          </a:p>
        </p:txBody>
      </p:sp>
    </p:spTree>
    <p:extLst>
      <p:ext uri="{BB962C8B-B14F-4D97-AF65-F5344CB8AC3E}">
        <p14:creationId xmlns:p14="http://schemas.microsoft.com/office/powerpoint/2010/main" val="190008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fld id="{55F7298C-801E-4E44-BC1C-72582CA0A2F7}" type="datetimeFigureOut">
              <a:rPr lang="en-US" smtClean="0"/>
              <a:t>13-04-09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362AE-9F0D-8A45-A171-36160218D380}" type="slidenum">
              <a:rPr lang="en-US" smtClean="0"/>
              <a:t>‹#›</a:t>
            </a:fld>
            <a:endParaRPr lang="en-US"/>
          </a:p>
        </p:txBody>
      </p:sp>
    </p:spTree>
    <p:extLst>
      <p:ext uri="{BB962C8B-B14F-4D97-AF65-F5344CB8AC3E}">
        <p14:creationId xmlns:p14="http://schemas.microsoft.com/office/powerpoint/2010/main" val="259361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fld id="{55F7298C-801E-4E44-BC1C-72582CA0A2F7}" type="datetimeFigureOut">
              <a:rPr lang="en-US" smtClean="0"/>
              <a:t>13-04-09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362AE-9F0D-8A45-A171-36160218D380}" type="slidenum">
              <a:rPr lang="en-US" smtClean="0"/>
              <a:t>‹#›</a:t>
            </a:fld>
            <a:endParaRPr lang="en-US"/>
          </a:p>
        </p:txBody>
      </p:sp>
    </p:spTree>
    <p:extLst>
      <p:ext uri="{BB962C8B-B14F-4D97-AF65-F5344CB8AC3E}">
        <p14:creationId xmlns:p14="http://schemas.microsoft.com/office/powerpoint/2010/main" val="266073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fld id="{55F7298C-801E-4E44-BC1C-72582CA0A2F7}" type="datetimeFigureOut">
              <a:rPr lang="en-US" smtClean="0"/>
              <a:t>13-04-09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362AE-9F0D-8A45-A171-36160218D380}" type="slidenum">
              <a:rPr lang="en-US" smtClean="0"/>
              <a:t>‹#›</a:t>
            </a:fld>
            <a:endParaRPr lang="en-US"/>
          </a:p>
        </p:txBody>
      </p:sp>
    </p:spTree>
    <p:extLst>
      <p:ext uri="{BB962C8B-B14F-4D97-AF65-F5344CB8AC3E}">
        <p14:creationId xmlns:p14="http://schemas.microsoft.com/office/powerpoint/2010/main" val="262232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Click to edit Master text styles</a:t>
            </a:r>
          </a:p>
        </p:txBody>
      </p:sp>
      <p:sp>
        <p:nvSpPr>
          <p:cNvPr id="4" name="Date Placeholder 3"/>
          <p:cNvSpPr>
            <a:spLocks noGrp="1"/>
          </p:cNvSpPr>
          <p:nvPr>
            <p:ph type="dt" sz="half" idx="10"/>
          </p:nvPr>
        </p:nvSpPr>
        <p:spPr/>
        <p:txBody>
          <a:bodyPr/>
          <a:lstStyle/>
          <a:p>
            <a:fld id="{55F7298C-801E-4E44-BC1C-72582CA0A2F7}" type="datetimeFigureOut">
              <a:rPr lang="en-US" smtClean="0"/>
              <a:t>13-04-09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362AE-9F0D-8A45-A171-36160218D380}" type="slidenum">
              <a:rPr lang="en-US" smtClean="0"/>
              <a:t>‹#›</a:t>
            </a:fld>
            <a:endParaRPr lang="en-US"/>
          </a:p>
        </p:txBody>
      </p:sp>
    </p:spTree>
    <p:extLst>
      <p:ext uri="{BB962C8B-B14F-4D97-AF65-F5344CB8AC3E}">
        <p14:creationId xmlns:p14="http://schemas.microsoft.com/office/powerpoint/2010/main" val="2442118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Date Placeholder 4"/>
          <p:cNvSpPr>
            <a:spLocks noGrp="1"/>
          </p:cNvSpPr>
          <p:nvPr>
            <p:ph type="dt" sz="half" idx="10"/>
          </p:nvPr>
        </p:nvSpPr>
        <p:spPr/>
        <p:txBody>
          <a:bodyPr/>
          <a:lstStyle/>
          <a:p>
            <a:fld id="{55F7298C-801E-4E44-BC1C-72582CA0A2F7}" type="datetimeFigureOut">
              <a:rPr lang="en-US" smtClean="0"/>
              <a:t>13-04-09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362AE-9F0D-8A45-A171-36160218D380}" type="slidenum">
              <a:rPr lang="en-US" smtClean="0"/>
              <a:t>‹#›</a:t>
            </a:fld>
            <a:endParaRPr lang="en-US"/>
          </a:p>
        </p:txBody>
      </p:sp>
    </p:spTree>
    <p:extLst>
      <p:ext uri="{BB962C8B-B14F-4D97-AF65-F5344CB8AC3E}">
        <p14:creationId xmlns:p14="http://schemas.microsoft.com/office/powerpoint/2010/main" val="347118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7" name="Date Placeholder 6"/>
          <p:cNvSpPr>
            <a:spLocks noGrp="1"/>
          </p:cNvSpPr>
          <p:nvPr>
            <p:ph type="dt" sz="half" idx="10"/>
          </p:nvPr>
        </p:nvSpPr>
        <p:spPr/>
        <p:txBody>
          <a:bodyPr/>
          <a:lstStyle/>
          <a:p>
            <a:fld id="{55F7298C-801E-4E44-BC1C-72582CA0A2F7}" type="datetimeFigureOut">
              <a:rPr lang="en-US" smtClean="0"/>
              <a:t>13-04-09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362AE-9F0D-8A45-A171-36160218D380}" type="slidenum">
              <a:rPr lang="en-US" smtClean="0"/>
              <a:t>‹#›</a:t>
            </a:fld>
            <a:endParaRPr lang="en-US"/>
          </a:p>
        </p:txBody>
      </p:sp>
    </p:spTree>
    <p:extLst>
      <p:ext uri="{BB962C8B-B14F-4D97-AF65-F5344CB8AC3E}">
        <p14:creationId xmlns:p14="http://schemas.microsoft.com/office/powerpoint/2010/main" val="2660495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Date Placeholder 2"/>
          <p:cNvSpPr>
            <a:spLocks noGrp="1"/>
          </p:cNvSpPr>
          <p:nvPr>
            <p:ph type="dt" sz="half" idx="10"/>
          </p:nvPr>
        </p:nvSpPr>
        <p:spPr/>
        <p:txBody>
          <a:bodyPr/>
          <a:lstStyle/>
          <a:p>
            <a:fld id="{55F7298C-801E-4E44-BC1C-72582CA0A2F7}" type="datetimeFigureOut">
              <a:rPr lang="en-US" smtClean="0"/>
              <a:t>13-04-09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362AE-9F0D-8A45-A171-36160218D380}" type="slidenum">
              <a:rPr lang="en-US" smtClean="0"/>
              <a:t>‹#›</a:t>
            </a:fld>
            <a:endParaRPr lang="en-US"/>
          </a:p>
        </p:txBody>
      </p:sp>
    </p:spTree>
    <p:extLst>
      <p:ext uri="{BB962C8B-B14F-4D97-AF65-F5344CB8AC3E}">
        <p14:creationId xmlns:p14="http://schemas.microsoft.com/office/powerpoint/2010/main" val="2054406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7298C-801E-4E44-BC1C-72582CA0A2F7}" type="datetimeFigureOut">
              <a:rPr lang="en-US" smtClean="0"/>
              <a:t>13-04-09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E362AE-9F0D-8A45-A171-36160218D380}" type="slidenum">
              <a:rPr lang="en-US" smtClean="0"/>
              <a:t>‹#›</a:t>
            </a:fld>
            <a:endParaRPr lang="en-US"/>
          </a:p>
        </p:txBody>
      </p:sp>
    </p:spTree>
    <p:extLst>
      <p:ext uri="{BB962C8B-B14F-4D97-AF65-F5344CB8AC3E}">
        <p14:creationId xmlns:p14="http://schemas.microsoft.com/office/powerpoint/2010/main" val="3753751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4"/>
          <p:cNvSpPr>
            <a:spLocks noGrp="1"/>
          </p:cNvSpPr>
          <p:nvPr>
            <p:ph type="dt" sz="half" idx="10"/>
          </p:nvPr>
        </p:nvSpPr>
        <p:spPr/>
        <p:txBody>
          <a:bodyPr/>
          <a:lstStyle/>
          <a:p>
            <a:fld id="{55F7298C-801E-4E44-BC1C-72582CA0A2F7}" type="datetimeFigureOut">
              <a:rPr lang="en-US" smtClean="0"/>
              <a:t>13-04-09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362AE-9F0D-8A45-A171-36160218D380}" type="slidenum">
              <a:rPr lang="en-US" smtClean="0"/>
              <a:t>‹#›</a:t>
            </a:fld>
            <a:endParaRPr lang="en-US"/>
          </a:p>
        </p:txBody>
      </p:sp>
    </p:spTree>
    <p:extLst>
      <p:ext uri="{BB962C8B-B14F-4D97-AF65-F5344CB8AC3E}">
        <p14:creationId xmlns:p14="http://schemas.microsoft.com/office/powerpoint/2010/main" val="3633854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4"/>
          <p:cNvSpPr>
            <a:spLocks noGrp="1"/>
          </p:cNvSpPr>
          <p:nvPr>
            <p:ph type="dt" sz="half" idx="10"/>
          </p:nvPr>
        </p:nvSpPr>
        <p:spPr/>
        <p:txBody>
          <a:bodyPr/>
          <a:lstStyle/>
          <a:p>
            <a:fld id="{55F7298C-801E-4E44-BC1C-72582CA0A2F7}" type="datetimeFigureOut">
              <a:rPr lang="en-US" smtClean="0"/>
              <a:t>13-04-09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362AE-9F0D-8A45-A171-36160218D380}" type="slidenum">
              <a:rPr lang="en-US" smtClean="0"/>
              <a:t>‹#›</a:t>
            </a:fld>
            <a:endParaRPr lang="en-US"/>
          </a:p>
        </p:txBody>
      </p:sp>
    </p:spTree>
    <p:extLst>
      <p:ext uri="{BB962C8B-B14F-4D97-AF65-F5344CB8AC3E}">
        <p14:creationId xmlns:p14="http://schemas.microsoft.com/office/powerpoint/2010/main" val="35483760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F7298C-801E-4E44-BC1C-72582CA0A2F7}" type="datetimeFigureOut">
              <a:rPr lang="en-US" smtClean="0"/>
              <a:t>13-04-09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362AE-9F0D-8A45-A171-36160218D380}" type="slidenum">
              <a:rPr lang="en-US" smtClean="0"/>
              <a:t>‹#›</a:t>
            </a:fld>
            <a:endParaRPr lang="en-US"/>
          </a:p>
        </p:txBody>
      </p:sp>
    </p:spTree>
    <p:extLst>
      <p:ext uri="{BB962C8B-B14F-4D97-AF65-F5344CB8AC3E}">
        <p14:creationId xmlns:p14="http://schemas.microsoft.com/office/powerpoint/2010/main" val="3993437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 Type="http://schemas.microsoft.com/office/2007/relationships/media" Target="../media/media34.aif"/><Relationship Id="rId12" Type="http://schemas.openxmlformats.org/officeDocument/2006/relationships/audio" Target="../media/media34.aif"/><Relationship Id="rId13" Type="http://schemas.microsoft.com/office/2007/relationships/media" Target="../media/media35.aif"/><Relationship Id="rId14" Type="http://schemas.openxmlformats.org/officeDocument/2006/relationships/audio" Target="../media/media35.aif"/><Relationship Id="rId15" Type="http://schemas.microsoft.com/office/2007/relationships/media" Target="../media/media36.aif"/><Relationship Id="rId16" Type="http://schemas.openxmlformats.org/officeDocument/2006/relationships/audio" Target="../media/media36.aif"/><Relationship Id="rId17" Type="http://schemas.openxmlformats.org/officeDocument/2006/relationships/slideLayout" Target="../slideLayouts/slideLayout1.xml"/><Relationship Id="rId18" Type="http://schemas.openxmlformats.org/officeDocument/2006/relationships/image" Target="../media/image10.png"/><Relationship Id="rId19" Type="http://schemas.openxmlformats.org/officeDocument/2006/relationships/image" Target="../media/image2.png"/><Relationship Id="rId1" Type="http://schemas.microsoft.com/office/2007/relationships/media" Target="../media/media29.aif"/><Relationship Id="rId2" Type="http://schemas.openxmlformats.org/officeDocument/2006/relationships/audio" Target="../media/media29.aif"/><Relationship Id="rId3" Type="http://schemas.microsoft.com/office/2007/relationships/media" Target="../media/media30.aif"/><Relationship Id="rId4" Type="http://schemas.openxmlformats.org/officeDocument/2006/relationships/audio" Target="../media/media30.aif"/><Relationship Id="rId5" Type="http://schemas.microsoft.com/office/2007/relationships/media" Target="../media/media31.aif"/><Relationship Id="rId6" Type="http://schemas.openxmlformats.org/officeDocument/2006/relationships/audio" Target="../media/media31.aif"/><Relationship Id="rId7" Type="http://schemas.microsoft.com/office/2007/relationships/media" Target="../media/media32.aif"/><Relationship Id="rId8" Type="http://schemas.openxmlformats.org/officeDocument/2006/relationships/audio" Target="../media/media32.aif"/><Relationship Id="rId9" Type="http://schemas.microsoft.com/office/2007/relationships/media" Target="../media/media33.aif"/><Relationship Id="rId10" Type="http://schemas.openxmlformats.org/officeDocument/2006/relationships/audio" Target="../media/media33.aif"/></Relationships>
</file>

<file path=ppt/slides/_rels/slide11.xml.rels><?xml version="1.0" encoding="UTF-8" standalone="yes"?>
<Relationships xmlns="http://schemas.openxmlformats.org/package/2006/relationships"><Relationship Id="rId3" Type="http://schemas.microsoft.com/office/2007/relationships/media" Target="../media/media38.wav"/><Relationship Id="rId4" Type="http://schemas.openxmlformats.org/officeDocument/2006/relationships/audio" Target="../media/media38.wav"/><Relationship Id="rId5" Type="http://schemas.microsoft.com/office/2007/relationships/media" Target="../media/media39.wav"/><Relationship Id="rId6" Type="http://schemas.openxmlformats.org/officeDocument/2006/relationships/audio" Target="../media/media39.wav"/><Relationship Id="rId7" Type="http://schemas.openxmlformats.org/officeDocument/2006/relationships/slideLayout" Target="../slideLayouts/slideLayout1.xml"/><Relationship Id="rId8" Type="http://schemas.openxmlformats.org/officeDocument/2006/relationships/image" Target="../media/image11.emf"/><Relationship Id="rId9" Type="http://schemas.openxmlformats.org/officeDocument/2006/relationships/image" Target="../media/image2.png"/><Relationship Id="rId1" Type="http://schemas.microsoft.com/office/2007/relationships/media" Target="../media/media37.wav"/><Relationship Id="rId2" Type="http://schemas.openxmlformats.org/officeDocument/2006/relationships/audio" Target="../media/media37.wav"/></Relationships>
</file>

<file path=ppt/slides/_rels/slide2.xml.rels><?xml version="1.0" encoding="UTF-8" standalone="yes"?>
<Relationships xmlns="http://schemas.openxmlformats.org/package/2006/relationships"><Relationship Id="rId20" Type="http://schemas.openxmlformats.org/officeDocument/2006/relationships/audio" Target="../media/media10.aiff"/><Relationship Id="rId21" Type="http://schemas.microsoft.com/office/2007/relationships/media" Target="../media/media11.aiff"/><Relationship Id="rId22" Type="http://schemas.openxmlformats.org/officeDocument/2006/relationships/audio" Target="../media/media11.aiff"/><Relationship Id="rId23" Type="http://schemas.microsoft.com/office/2007/relationships/media" Target="../media/media12.aiff"/><Relationship Id="rId24" Type="http://schemas.openxmlformats.org/officeDocument/2006/relationships/audio" Target="../media/media12.aiff"/><Relationship Id="rId25" Type="http://schemas.microsoft.com/office/2007/relationships/media" Target="../media/media13.aiff"/><Relationship Id="rId26" Type="http://schemas.openxmlformats.org/officeDocument/2006/relationships/audio" Target="../media/media13.aiff"/><Relationship Id="rId27" Type="http://schemas.microsoft.com/office/2007/relationships/media" Target="../media/media14.aiff"/><Relationship Id="rId28" Type="http://schemas.openxmlformats.org/officeDocument/2006/relationships/audio" Target="../media/media14.aiff"/><Relationship Id="rId29" Type="http://schemas.microsoft.com/office/2007/relationships/media" Target="../media/media15.aiff"/><Relationship Id="rId1" Type="http://schemas.microsoft.com/office/2007/relationships/media" Target="../media/media1.aiff"/><Relationship Id="rId2" Type="http://schemas.openxmlformats.org/officeDocument/2006/relationships/audio" Target="../media/media1.aiff"/><Relationship Id="rId3" Type="http://schemas.microsoft.com/office/2007/relationships/media" Target="../media/media2.aiff"/><Relationship Id="rId4" Type="http://schemas.openxmlformats.org/officeDocument/2006/relationships/audio" Target="../media/media2.aiff"/><Relationship Id="rId5" Type="http://schemas.microsoft.com/office/2007/relationships/media" Target="../media/media3.aiff"/><Relationship Id="rId30" Type="http://schemas.openxmlformats.org/officeDocument/2006/relationships/audio" Target="../media/media15.aiff"/><Relationship Id="rId31" Type="http://schemas.microsoft.com/office/2007/relationships/media" Target="../media/media16.aiff"/><Relationship Id="rId32" Type="http://schemas.openxmlformats.org/officeDocument/2006/relationships/audio" Target="../media/media16.aiff"/><Relationship Id="rId9" Type="http://schemas.microsoft.com/office/2007/relationships/media" Target="../media/media5.aiff"/><Relationship Id="rId6" Type="http://schemas.openxmlformats.org/officeDocument/2006/relationships/audio" Target="../media/media3.aiff"/><Relationship Id="rId7" Type="http://schemas.microsoft.com/office/2007/relationships/media" Target="../media/media4.aiff"/><Relationship Id="rId8" Type="http://schemas.openxmlformats.org/officeDocument/2006/relationships/audio" Target="../media/media4.aiff"/><Relationship Id="rId33" Type="http://schemas.microsoft.com/office/2007/relationships/media" Target="../media/media17.aiff"/><Relationship Id="rId34" Type="http://schemas.openxmlformats.org/officeDocument/2006/relationships/audio" Target="../media/media17.aiff"/><Relationship Id="rId35" Type="http://schemas.microsoft.com/office/2007/relationships/media" Target="../media/media18.aiff"/><Relationship Id="rId36" Type="http://schemas.openxmlformats.org/officeDocument/2006/relationships/audio" Target="../media/media18.aiff"/><Relationship Id="rId10" Type="http://schemas.openxmlformats.org/officeDocument/2006/relationships/audio" Target="../media/media5.aiff"/><Relationship Id="rId11" Type="http://schemas.microsoft.com/office/2007/relationships/media" Target="../media/media6.aiff"/><Relationship Id="rId12" Type="http://schemas.openxmlformats.org/officeDocument/2006/relationships/audio" Target="../media/media6.aiff"/><Relationship Id="rId13" Type="http://schemas.microsoft.com/office/2007/relationships/media" Target="../media/media7.aiff"/><Relationship Id="rId14" Type="http://schemas.openxmlformats.org/officeDocument/2006/relationships/audio" Target="../media/media7.aiff"/><Relationship Id="rId15" Type="http://schemas.microsoft.com/office/2007/relationships/media" Target="../media/media8.aiff"/><Relationship Id="rId16" Type="http://schemas.openxmlformats.org/officeDocument/2006/relationships/audio" Target="../media/media8.aiff"/><Relationship Id="rId17" Type="http://schemas.microsoft.com/office/2007/relationships/media" Target="../media/media9.aiff"/><Relationship Id="rId18" Type="http://schemas.openxmlformats.org/officeDocument/2006/relationships/audio" Target="../media/media9.aiff"/><Relationship Id="rId19" Type="http://schemas.microsoft.com/office/2007/relationships/media" Target="../media/media10.aiff"/><Relationship Id="rId37" Type="http://schemas.openxmlformats.org/officeDocument/2006/relationships/slideLayout" Target="../slideLayouts/slideLayout1.xml"/><Relationship Id="rId38" Type="http://schemas.openxmlformats.org/officeDocument/2006/relationships/image" Target="../media/image1.png"/><Relationship Id="rId3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media" Target="../media/media19.aiff"/><Relationship Id="rId4" Type="http://schemas.openxmlformats.org/officeDocument/2006/relationships/audio" Target="../media/media19.aiff"/><Relationship Id="rId5" Type="http://schemas.openxmlformats.org/officeDocument/2006/relationships/slideLayout" Target="../slideLayouts/slideLayout1.xml"/><Relationship Id="rId6" Type="http://schemas.openxmlformats.org/officeDocument/2006/relationships/image" Target="../media/image3.png"/><Relationship Id="rId7" Type="http://schemas.openxmlformats.org/officeDocument/2006/relationships/image" Target="../media/image2.png"/><Relationship Id="rId1" Type="http://schemas.microsoft.com/office/2007/relationships/media" Target="../media/media11.aiff"/><Relationship Id="rId2" Type="http://schemas.openxmlformats.org/officeDocument/2006/relationships/audio" Target="../media/media11.aiff"/></Relationships>
</file>

<file path=ppt/slides/_rels/slide4.xml.rels><?xml version="1.0" encoding="UTF-8" standalone="yes"?>
<Relationships xmlns="http://schemas.openxmlformats.org/package/2006/relationships"><Relationship Id="rId3" Type="http://schemas.microsoft.com/office/2007/relationships/media" Target="../media/media20.aiff"/><Relationship Id="rId4" Type="http://schemas.openxmlformats.org/officeDocument/2006/relationships/audio" Target="../media/media20.aiff"/><Relationship Id="rId5" Type="http://schemas.openxmlformats.org/officeDocument/2006/relationships/slideLayout" Target="../slideLayouts/slideLayout1.xml"/><Relationship Id="rId6" Type="http://schemas.openxmlformats.org/officeDocument/2006/relationships/image" Target="../media/image4.png"/><Relationship Id="rId7" Type="http://schemas.openxmlformats.org/officeDocument/2006/relationships/image" Target="../media/image2.png"/><Relationship Id="rId1" Type="http://schemas.microsoft.com/office/2007/relationships/media" Target="../media/media1.aiff"/><Relationship Id="rId2" Type="http://schemas.openxmlformats.org/officeDocument/2006/relationships/audio" Target="../media/media1.aiff"/></Relationships>
</file>

<file path=ppt/slides/_rels/slide5.xml.rels><?xml version="1.0" encoding="UTF-8" standalone="yes"?>
<Relationships xmlns="http://schemas.openxmlformats.org/package/2006/relationships"><Relationship Id="rId3" Type="http://schemas.microsoft.com/office/2007/relationships/media" Target="../media/media21.aiff"/><Relationship Id="rId4" Type="http://schemas.openxmlformats.org/officeDocument/2006/relationships/audio" Target="../media/media21.aiff"/><Relationship Id="rId5" Type="http://schemas.openxmlformats.org/officeDocument/2006/relationships/slideLayout" Target="../slideLayouts/slideLayout1.xml"/><Relationship Id="rId6" Type="http://schemas.openxmlformats.org/officeDocument/2006/relationships/image" Target="../media/image5.png"/><Relationship Id="rId7" Type="http://schemas.openxmlformats.org/officeDocument/2006/relationships/image" Target="../media/image2.png"/><Relationship Id="rId1" Type="http://schemas.microsoft.com/office/2007/relationships/media" Target="../media/media11.aiff"/><Relationship Id="rId2" Type="http://schemas.openxmlformats.org/officeDocument/2006/relationships/audio" Target="../media/media11.aiff"/></Relationships>
</file>

<file path=ppt/slides/_rels/slide6.xml.rels><?xml version="1.0" encoding="UTF-8" standalone="yes"?>
<Relationships xmlns="http://schemas.openxmlformats.org/package/2006/relationships"><Relationship Id="rId3" Type="http://schemas.microsoft.com/office/2007/relationships/media" Target="../media/media10.aiff"/><Relationship Id="rId4" Type="http://schemas.openxmlformats.org/officeDocument/2006/relationships/audio" Target="../media/media10.aiff"/><Relationship Id="rId5" Type="http://schemas.openxmlformats.org/officeDocument/2006/relationships/slideLayout" Target="../slideLayouts/slideLayout1.xml"/><Relationship Id="rId6" Type="http://schemas.openxmlformats.org/officeDocument/2006/relationships/image" Target="../media/image6.png"/><Relationship Id="rId7" Type="http://schemas.openxmlformats.org/officeDocument/2006/relationships/image" Target="../media/image2.png"/><Relationship Id="rId1" Type="http://schemas.microsoft.com/office/2007/relationships/media" Target="../media/media16.aiff"/><Relationship Id="rId2" Type="http://schemas.openxmlformats.org/officeDocument/2006/relationships/audio" Target="../media/media16.aiff"/></Relationships>
</file>

<file path=ppt/slides/_rels/slide7.xml.rels><?xml version="1.0" encoding="UTF-8" standalone="yes"?>
<Relationships xmlns="http://schemas.openxmlformats.org/package/2006/relationships"><Relationship Id="rId3" Type="http://schemas.microsoft.com/office/2007/relationships/media" Target="../media/media23.aif"/><Relationship Id="rId4" Type="http://schemas.openxmlformats.org/officeDocument/2006/relationships/audio" Target="../media/media23.aif"/><Relationship Id="rId5" Type="http://schemas.openxmlformats.org/officeDocument/2006/relationships/slideLayout" Target="../slideLayouts/slideLayout1.xml"/><Relationship Id="rId6" Type="http://schemas.openxmlformats.org/officeDocument/2006/relationships/image" Target="../media/image7.png"/><Relationship Id="rId7" Type="http://schemas.openxmlformats.org/officeDocument/2006/relationships/image" Target="../media/image2.png"/><Relationship Id="rId1" Type="http://schemas.microsoft.com/office/2007/relationships/media" Target="../media/media22.aif"/><Relationship Id="rId2" Type="http://schemas.openxmlformats.org/officeDocument/2006/relationships/audio" Target="../media/media22.aif"/></Relationships>
</file>

<file path=ppt/slides/_rels/slide8.xml.rels><?xml version="1.0" encoding="UTF-8" standalone="yes"?>
<Relationships xmlns="http://schemas.openxmlformats.org/package/2006/relationships"><Relationship Id="rId11" Type="http://schemas.openxmlformats.org/officeDocument/2006/relationships/slideLayout" Target="../slideLayouts/slideLayout1.xml"/><Relationship Id="rId12" Type="http://schemas.openxmlformats.org/officeDocument/2006/relationships/image" Target="../media/image8.png"/><Relationship Id="rId13" Type="http://schemas.openxmlformats.org/officeDocument/2006/relationships/image" Target="../media/image2.png"/><Relationship Id="rId1" Type="http://schemas.microsoft.com/office/2007/relationships/media" Target="../media/media24.aiff"/><Relationship Id="rId2" Type="http://schemas.openxmlformats.org/officeDocument/2006/relationships/audio" Target="../media/media24.aiff"/><Relationship Id="rId3" Type="http://schemas.microsoft.com/office/2007/relationships/media" Target="../media/media25.aiff"/><Relationship Id="rId4" Type="http://schemas.openxmlformats.org/officeDocument/2006/relationships/audio" Target="../media/media25.aiff"/><Relationship Id="rId5" Type="http://schemas.microsoft.com/office/2007/relationships/media" Target="../media/media26.aiff"/><Relationship Id="rId6" Type="http://schemas.openxmlformats.org/officeDocument/2006/relationships/audio" Target="../media/media26.aiff"/><Relationship Id="rId7" Type="http://schemas.microsoft.com/office/2007/relationships/media" Target="../media/media27.aiff"/><Relationship Id="rId8" Type="http://schemas.openxmlformats.org/officeDocument/2006/relationships/audio" Target="../media/media27.aiff"/><Relationship Id="rId9" Type="http://schemas.microsoft.com/office/2007/relationships/media" Target="../media/media28.aiff"/><Relationship Id="rId10" Type="http://schemas.openxmlformats.org/officeDocument/2006/relationships/audio" Target="../media/media28.aiff"/></Relationships>
</file>

<file path=ppt/slides/_rels/slide9.xml.rels><?xml version="1.0" encoding="UTF-8" standalone="yes"?>
<Relationships xmlns="http://schemas.openxmlformats.org/package/2006/relationships"><Relationship Id="rId11" Type="http://schemas.microsoft.com/office/2007/relationships/media" Target="../media/media8.aiff"/><Relationship Id="rId12" Type="http://schemas.openxmlformats.org/officeDocument/2006/relationships/audio" Target="../media/media8.aiff"/><Relationship Id="rId13" Type="http://schemas.microsoft.com/office/2007/relationships/media" Target="../media/media4.aiff"/><Relationship Id="rId14" Type="http://schemas.openxmlformats.org/officeDocument/2006/relationships/audio" Target="../media/media4.aiff"/><Relationship Id="rId15" Type="http://schemas.openxmlformats.org/officeDocument/2006/relationships/slideLayout" Target="../slideLayouts/slideLayout1.xml"/><Relationship Id="rId16" Type="http://schemas.openxmlformats.org/officeDocument/2006/relationships/image" Target="../media/image9.png"/><Relationship Id="rId17" Type="http://schemas.openxmlformats.org/officeDocument/2006/relationships/image" Target="../media/image2.png"/><Relationship Id="rId1" Type="http://schemas.microsoft.com/office/2007/relationships/media" Target="../media/media12.aiff"/><Relationship Id="rId2" Type="http://schemas.openxmlformats.org/officeDocument/2006/relationships/audio" Target="../media/media12.aiff"/><Relationship Id="rId3" Type="http://schemas.microsoft.com/office/2007/relationships/media" Target="../media/media17.aiff"/><Relationship Id="rId4" Type="http://schemas.openxmlformats.org/officeDocument/2006/relationships/audio" Target="../media/media17.aiff"/><Relationship Id="rId5" Type="http://schemas.microsoft.com/office/2007/relationships/media" Target="../media/media7.aiff"/><Relationship Id="rId6" Type="http://schemas.openxmlformats.org/officeDocument/2006/relationships/audio" Target="../media/media7.aiff"/><Relationship Id="rId7" Type="http://schemas.microsoft.com/office/2007/relationships/media" Target="../media/media2.aiff"/><Relationship Id="rId8" Type="http://schemas.openxmlformats.org/officeDocument/2006/relationships/audio" Target="../media/media2.aiff"/><Relationship Id="rId9" Type="http://schemas.microsoft.com/office/2007/relationships/media" Target="../media/media3.aiff"/><Relationship Id="rId10" Type="http://schemas.openxmlformats.org/officeDocument/2006/relationships/audio" Target="../media/media3.a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795" y="2798297"/>
            <a:ext cx="8736201" cy="1470025"/>
          </a:xfrm>
        </p:spPr>
        <p:txBody>
          <a:bodyPr>
            <a:normAutofit fontScale="90000"/>
          </a:bodyPr>
          <a:lstStyle/>
          <a:p>
            <a:r>
              <a:rPr lang="en-US" dirty="0" smtClean="0"/>
              <a:t>Sound examples to accompany</a:t>
            </a:r>
            <a:br>
              <a:rPr lang="en-US" dirty="0" smtClean="0"/>
            </a:br>
            <a:r>
              <a:rPr lang="en-US" dirty="0" smtClean="0"/>
              <a:t>Chapter 2: Musical timbre perception</a:t>
            </a:r>
            <a:br>
              <a:rPr lang="en-US" dirty="0" smtClean="0"/>
            </a:br>
            <a:r>
              <a:rPr lang="en-US" dirty="0" smtClean="0"/>
              <a:t>by Stephen McAdams</a:t>
            </a:r>
            <a:br>
              <a:rPr lang="en-US" dirty="0" smtClean="0"/>
            </a:br>
            <a:r>
              <a:rPr lang="en-US" dirty="0"/>
              <a:t/>
            </a:r>
            <a:br>
              <a:rPr lang="en-US" dirty="0"/>
            </a:br>
            <a:r>
              <a:rPr lang="en-US" dirty="0" smtClean="0"/>
              <a:t>The Psychology of Music, 3</a:t>
            </a:r>
            <a:r>
              <a:rPr lang="en-US" baseline="30000" dirty="0" smtClean="0"/>
              <a:t>rd</a:t>
            </a:r>
            <a:r>
              <a:rPr lang="en-US" dirty="0" smtClean="0"/>
              <a:t> ed</a:t>
            </a:r>
            <a:r>
              <a:rPr lang="en-US" dirty="0"/>
              <a:t>., 2013</a:t>
            </a:r>
            <a:r>
              <a:rPr lang="en-US" dirty="0" smtClean="0"/>
              <a:t/>
            </a:r>
            <a:br>
              <a:rPr lang="en-US" dirty="0" smtClean="0"/>
            </a:br>
            <a:r>
              <a:rPr lang="en-US" dirty="0" smtClean="0"/>
              <a:t>D. Deutsch, editor</a:t>
            </a:r>
            <a:br>
              <a:rPr lang="en-US" dirty="0" smtClean="0"/>
            </a:br>
            <a:r>
              <a:rPr lang="en-US" dirty="0" smtClean="0"/>
              <a:t>Elsevier, San Diego, CA</a:t>
            </a:r>
            <a:br>
              <a:rPr lang="en-US" dirty="0" smtClean="0"/>
            </a:br>
            <a:endParaRPr lang="en-US" dirty="0"/>
          </a:p>
        </p:txBody>
      </p:sp>
    </p:spTree>
    <p:extLst>
      <p:ext uri="{BB962C8B-B14F-4D97-AF65-F5344CB8AC3E}">
        <p14:creationId xmlns:p14="http://schemas.microsoft.com/office/powerpoint/2010/main" val="4151573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1467128"/>
          </a:xfrm>
        </p:spPr>
        <p:txBody>
          <a:bodyPr>
            <a:normAutofit/>
          </a:bodyPr>
          <a:lstStyle/>
          <a:p>
            <a:pPr algn="l"/>
            <a:r>
              <a:rPr lang="en-US" sz="2000" dirty="0" smtClean="0">
                <a:solidFill>
                  <a:schemeClr val="tx1"/>
                </a:solidFill>
              </a:rPr>
              <a:t>Figure 14.</a:t>
            </a:r>
            <a:r>
              <a:rPr lang="en-US" sz="1200" dirty="0" smtClean="0">
                <a:solidFill>
                  <a:schemeClr val="tx1"/>
                </a:solidFill>
              </a:rPr>
              <a:t> Examples from the </a:t>
            </a:r>
            <a:r>
              <a:rPr lang="en-US" sz="1200" dirty="0" err="1" smtClean="0">
                <a:solidFill>
                  <a:schemeClr val="tx1"/>
                </a:solidFill>
              </a:rPr>
              <a:t>Paraskeva</a:t>
            </a:r>
            <a:r>
              <a:rPr lang="en-US" sz="1200" dirty="0" smtClean="0">
                <a:solidFill>
                  <a:schemeClr val="tx1"/>
                </a:solidFill>
              </a:rPr>
              <a:t> &amp; McAdams (1997) study on the role of timbre in creating musical tension. A piece is played and then stopped, and listeners must rate the degree of musical completion. A tonal piece by Bach and an atonal piece by Webern were played either in full orchestral versions or in piano versions.</a:t>
            </a:r>
            <a:r>
              <a:rPr lang="en-US" sz="1200" dirty="0">
                <a:solidFill>
                  <a:schemeClr val="tx1"/>
                </a:solidFill>
              </a:rPr>
              <a:t> </a:t>
            </a:r>
            <a:r>
              <a:rPr lang="en-US" sz="1200" dirty="0" smtClean="0">
                <a:solidFill>
                  <a:schemeClr val="tx1"/>
                </a:solidFill>
              </a:rPr>
              <a:t>Stop points 4 (little difference between piano and orchestra versions) and 6 (large differences between the versions) are given. The icons at the top are for orchestra, and those at the bottom are for piano. Compare the relative sense of completion at the end of each excerpt.</a:t>
            </a:r>
            <a:endParaRPr lang="en-US" sz="1200" dirty="0">
              <a:solidFill>
                <a:schemeClr val="tx1"/>
              </a:solidFill>
            </a:endParaRPr>
          </a:p>
        </p:txBody>
      </p:sp>
      <p:pic>
        <p:nvPicPr>
          <p:cNvPr id="2" name="Picture 1" descr="Fig14.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6823" y="2534414"/>
            <a:ext cx="8621301" cy="2288937"/>
          </a:xfrm>
          <a:prstGeom prst="rect">
            <a:avLst/>
          </a:prstGeom>
        </p:spPr>
      </p:pic>
      <p:pic>
        <p:nvPicPr>
          <p:cNvPr id="4" name="Bach_orch_04.ai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89549" y="2534414"/>
            <a:ext cx="187466" cy="187466"/>
          </a:xfrm>
          <a:prstGeom prst="rect">
            <a:avLst/>
          </a:prstGeom>
        </p:spPr>
      </p:pic>
      <p:cxnSp>
        <p:nvCxnSpPr>
          <p:cNvPr id="6" name="Straight Connector 5"/>
          <p:cNvCxnSpPr/>
          <p:nvPr/>
        </p:nvCxnSpPr>
        <p:spPr>
          <a:xfrm>
            <a:off x="983282" y="2816427"/>
            <a:ext cx="20485" cy="144405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217621" y="2816427"/>
            <a:ext cx="20485" cy="1444059"/>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335110" y="2807787"/>
            <a:ext cx="20485" cy="1444059"/>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569449" y="2807787"/>
            <a:ext cx="20485" cy="1444059"/>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Bach_orch_06.ai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29009" y="2534414"/>
            <a:ext cx="187466" cy="187466"/>
          </a:xfrm>
          <a:prstGeom prst="rect">
            <a:avLst/>
          </a:prstGeom>
        </p:spPr>
      </p:pic>
      <p:pic>
        <p:nvPicPr>
          <p:cNvPr id="11" name="Bach_pno_04.aif">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899791" y="4385323"/>
            <a:ext cx="207951" cy="207951"/>
          </a:xfrm>
          <a:prstGeom prst="rect">
            <a:avLst/>
          </a:prstGeom>
        </p:spPr>
      </p:pic>
      <p:pic>
        <p:nvPicPr>
          <p:cNvPr id="12" name="Bach_pno_06.aif">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49494" y="4390643"/>
            <a:ext cx="182146" cy="182146"/>
          </a:xfrm>
          <a:prstGeom prst="rect">
            <a:avLst/>
          </a:prstGeom>
        </p:spPr>
      </p:pic>
      <p:pic>
        <p:nvPicPr>
          <p:cNvPr id="13" name="Webern_orch_04.aif">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5155946" y="2534414"/>
            <a:ext cx="199649" cy="199649"/>
          </a:xfrm>
          <a:prstGeom prst="rect">
            <a:avLst/>
          </a:prstGeom>
        </p:spPr>
      </p:pic>
      <p:pic>
        <p:nvPicPr>
          <p:cNvPr id="14" name="Webern_orch_06.aif">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5415610" y="2534178"/>
            <a:ext cx="209890" cy="209890"/>
          </a:xfrm>
          <a:prstGeom prst="rect">
            <a:avLst/>
          </a:prstGeom>
        </p:spPr>
      </p:pic>
      <p:pic>
        <p:nvPicPr>
          <p:cNvPr id="15" name="Webern_pno_04.aif">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5147644" y="4390643"/>
            <a:ext cx="207951" cy="207951"/>
          </a:xfrm>
          <a:prstGeom prst="rect">
            <a:avLst/>
          </a:prstGeom>
        </p:spPr>
      </p:pic>
      <p:pic>
        <p:nvPicPr>
          <p:cNvPr id="16" name="Webern_pno_06.aif">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5415610" y="4383384"/>
            <a:ext cx="209890" cy="209890"/>
          </a:xfrm>
          <a:prstGeom prst="rect">
            <a:avLst/>
          </a:prstGeom>
        </p:spPr>
      </p:pic>
    </p:spTree>
    <p:extLst>
      <p:ext uri="{BB962C8B-B14F-4D97-AF65-F5344CB8AC3E}">
        <p14:creationId xmlns:p14="http://schemas.microsoft.com/office/powerpoint/2010/main" val="10645580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201"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619"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510" fill="hold"/>
                                        <p:tgtEl>
                                          <p:spTgt spid="12"/>
                                        </p:tgtEl>
                                      </p:cBhvr>
                                    </p:cmd>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12"/>
                </p:tgtEl>
              </p:cMediaNode>
            </p:audio>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6648" fill="hold"/>
                                        <p:tgtEl>
                                          <p:spTgt spid="13"/>
                                        </p:tgtEl>
                                      </p:cBhvr>
                                    </p:cmd>
                                  </p:childTnLst>
                                </p:cTn>
                              </p:par>
                            </p:childTnLst>
                          </p:cTn>
                        </p:par>
                      </p:childTnLst>
                    </p:cTn>
                  </p:par>
                </p:childTnLst>
              </p:cTn>
              <p:nextCondLst>
                <p:cond evt="onClick" delay="0">
                  <p:tgtEl>
                    <p:spTgt spid="13"/>
                  </p:tgtEl>
                </p:cond>
              </p:nextCondLst>
            </p:seq>
            <p:audio>
              <p:cMediaNode vol="80000">
                <p:cTn id="31" fill="hold" display="0">
                  <p:stCondLst>
                    <p:cond delay="indefinite"/>
                  </p:stCondLst>
                  <p:endCondLst>
                    <p:cond evt="onStopAudio" delay="0">
                      <p:tgtEl>
                        <p:sldTgt/>
                      </p:tgtEl>
                    </p:cond>
                  </p:endCondLst>
                </p:cTn>
                <p:tgtEl>
                  <p:spTgt spid="13"/>
                </p:tgtEl>
              </p:cMediaNode>
            </p:audio>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0576" fill="hold"/>
                                        <p:tgtEl>
                                          <p:spTgt spid="14"/>
                                        </p:tgtEl>
                                      </p:cBhvr>
                                    </p:cmd>
                                  </p:childTnLst>
                                </p:cTn>
                              </p:par>
                            </p:childTnLst>
                          </p:cTn>
                        </p:par>
                      </p:childTnLst>
                    </p:cTn>
                  </p:par>
                </p:childTnLst>
              </p:cTn>
              <p:nextCondLst>
                <p:cond evt="onClick" delay="0">
                  <p:tgtEl>
                    <p:spTgt spid="14"/>
                  </p:tgtEl>
                </p:cond>
              </p:nextCondLst>
            </p:seq>
            <p:audio>
              <p:cMediaNode vol="80000">
                <p:cTn id="37" fill="hold" display="0">
                  <p:stCondLst>
                    <p:cond delay="indefinite"/>
                  </p:stCondLst>
                  <p:endCondLst>
                    <p:cond evt="onStopAudio" delay="0">
                      <p:tgtEl>
                        <p:sldTgt/>
                      </p:tgtEl>
                    </p:cond>
                  </p:endCondLst>
                </p:cTn>
                <p:tgtEl>
                  <p:spTgt spid="14"/>
                </p:tgtEl>
              </p:cMediaNode>
            </p:audio>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500" fill="hold"/>
                                        <p:tgtEl>
                                          <p:spTgt spid="15"/>
                                        </p:tgtEl>
                                      </p:cBhvr>
                                    </p:cmd>
                                  </p:childTnLst>
                                </p:cTn>
                              </p:par>
                            </p:childTnLst>
                          </p:cTn>
                        </p:par>
                      </p:childTnLst>
                    </p:cTn>
                  </p:par>
                </p:childTnLst>
              </p:cTn>
              <p:nextCondLst>
                <p:cond evt="onClick" delay="0">
                  <p:tgtEl>
                    <p:spTgt spid="15"/>
                  </p:tgtEl>
                </p:cond>
              </p:nextCondLst>
            </p:seq>
            <p:audio>
              <p:cMediaNode vol="80000">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9820" fill="hold"/>
                                        <p:tgtEl>
                                          <p:spTgt spid="16"/>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837478"/>
          </a:xfrm>
        </p:spPr>
        <p:txBody>
          <a:bodyPr/>
          <a:lstStyle/>
          <a:p>
            <a:pPr algn="l"/>
            <a:r>
              <a:rPr lang="en-US" sz="2000" dirty="0" smtClean="0">
                <a:solidFill>
                  <a:schemeClr val="tx1"/>
                </a:solidFill>
              </a:rPr>
              <a:t>Figure 15.</a:t>
            </a:r>
            <a:r>
              <a:rPr lang="en-US" sz="1200" dirty="0" smtClean="0">
                <a:solidFill>
                  <a:schemeClr val="tx1"/>
                </a:solidFill>
              </a:rPr>
              <a:t> Learning sequences used by </a:t>
            </a:r>
            <a:r>
              <a:rPr lang="en-US" sz="1200" dirty="0" err="1" smtClean="0">
                <a:solidFill>
                  <a:schemeClr val="tx1"/>
                </a:solidFill>
              </a:rPr>
              <a:t>Tillmann</a:t>
            </a:r>
            <a:r>
              <a:rPr lang="en-US" sz="1200" dirty="0">
                <a:solidFill>
                  <a:schemeClr val="tx1"/>
                </a:solidFill>
              </a:rPr>
              <a:t> </a:t>
            </a:r>
            <a:r>
              <a:rPr lang="en-US" sz="1200" dirty="0" smtClean="0">
                <a:solidFill>
                  <a:schemeClr val="tx1"/>
                </a:solidFill>
              </a:rPr>
              <a:t>&amp; McAdams (2004). In S1, successive timbres within triplets are close together</a:t>
            </a:r>
            <a:r>
              <a:rPr lang="en-US" sz="1200" dirty="0">
                <a:solidFill>
                  <a:schemeClr val="tx1"/>
                </a:solidFill>
              </a:rPr>
              <a:t> </a:t>
            </a:r>
            <a:r>
              <a:rPr lang="en-US" sz="1200" dirty="0" smtClean="0">
                <a:solidFill>
                  <a:schemeClr val="tx1"/>
                </a:solidFill>
              </a:rPr>
              <a:t>in timbre space and adjacent triplets are far apart, so timbral discontinuity and transition probabilities are congruent. In S2, they are incongruent, and in S3, they are neutral. Click on the speaker icons to hear 15” of each sequence.</a:t>
            </a:r>
            <a:endParaRPr lang="en-US" sz="1200" dirty="0">
              <a:solidFill>
                <a:schemeClr val="tx1"/>
              </a:solidFill>
            </a:endParaRPr>
          </a:p>
        </p:txBody>
      </p:sp>
      <p:pic>
        <p:nvPicPr>
          <p:cNvPr id="5" name="Picture 4" descr="Fig15.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846" y="964263"/>
            <a:ext cx="7627188" cy="5893736"/>
          </a:xfrm>
          <a:prstGeom prst="rect">
            <a:avLst/>
          </a:prstGeom>
        </p:spPr>
      </p:pic>
      <p:pic>
        <p:nvPicPr>
          <p:cNvPr id="6" name="L1_seq.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3649" y="883805"/>
            <a:ext cx="356711" cy="356711"/>
          </a:xfrm>
          <a:prstGeom prst="rect">
            <a:avLst/>
          </a:prstGeom>
        </p:spPr>
      </p:pic>
      <p:pic>
        <p:nvPicPr>
          <p:cNvPr id="7" name="L2_seq.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584560" y="884448"/>
            <a:ext cx="356068" cy="356068"/>
          </a:xfrm>
          <a:prstGeom prst="rect">
            <a:avLst/>
          </a:prstGeom>
        </p:spPr>
      </p:pic>
      <p:pic>
        <p:nvPicPr>
          <p:cNvPr id="8" name="L3_seq.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2929402" y="3889732"/>
            <a:ext cx="356711" cy="356711"/>
          </a:xfrm>
          <a:prstGeom prst="rect">
            <a:avLst/>
          </a:prstGeom>
        </p:spPr>
      </p:pic>
    </p:spTree>
    <p:extLst>
      <p:ext uri="{BB962C8B-B14F-4D97-AF65-F5344CB8AC3E}">
        <p14:creationId xmlns:p14="http://schemas.microsoft.com/office/powerpoint/2010/main" val="9946403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6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193"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640"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2.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003499" y="1221848"/>
            <a:ext cx="5479939" cy="5370218"/>
          </a:xfrm>
          <a:prstGeom prst="rect">
            <a:avLst/>
          </a:prstGeom>
        </p:spPr>
      </p:pic>
      <p:sp>
        <p:nvSpPr>
          <p:cNvPr id="3" name="Subtitle 2"/>
          <p:cNvSpPr>
            <a:spLocks noGrp="1"/>
          </p:cNvSpPr>
          <p:nvPr>
            <p:ph type="subTitle" idx="1"/>
          </p:nvPr>
        </p:nvSpPr>
        <p:spPr>
          <a:xfrm>
            <a:off x="0" y="0"/>
            <a:ext cx="9144000" cy="837478"/>
          </a:xfrm>
        </p:spPr>
        <p:txBody>
          <a:bodyPr/>
          <a:lstStyle/>
          <a:p>
            <a:pPr algn="l"/>
            <a:r>
              <a:rPr lang="en-US" sz="2000" dirty="0" smtClean="0">
                <a:solidFill>
                  <a:schemeClr val="tx1"/>
                </a:solidFill>
              </a:rPr>
              <a:t>Figure 2. </a:t>
            </a:r>
            <a:r>
              <a:rPr lang="en-US" sz="1200" dirty="0" smtClean="0">
                <a:solidFill>
                  <a:schemeClr val="tx1"/>
                </a:solidFill>
              </a:rPr>
              <a:t>The sounds used in the timbre space study by McAdams, </a:t>
            </a:r>
            <a:r>
              <a:rPr lang="en-US" sz="1200" dirty="0" err="1" smtClean="0">
                <a:solidFill>
                  <a:schemeClr val="tx1"/>
                </a:solidFill>
              </a:rPr>
              <a:t>Winsberg</a:t>
            </a:r>
            <a:r>
              <a:rPr lang="en-US" sz="1200" dirty="0" smtClean="0">
                <a:solidFill>
                  <a:schemeClr val="tx1"/>
                </a:solidFill>
              </a:rPr>
              <a:t>, </a:t>
            </a:r>
            <a:r>
              <a:rPr lang="en-US" sz="1200" dirty="0" err="1" smtClean="0">
                <a:solidFill>
                  <a:schemeClr val="tx1"/>
                </a:solidFill>
              </a:rPr>
              <a:t>Donnadieu</a:t>
            </a:r>
            <a:r>
              <a:rPr lang="en-US" sz="1200" dirty="0" smtClean="0">
                <a:solidFill>
                  <a:schemeClr val="tx1"/>
                </a:solidFill>
              </a:rPr>
              <a:t>, </a:t>
            </a:r>
            <a:r>
              <a:rPr lang="en-US" sz="1200" dirty="0" err="1" smtClean="0">
                <a:solidFill>
                  <a:schemeClr val="tx1"/>
                </a:solidFill>
              </a:rPr>
              <a:t>Krimphoff</a:t>
            </a:r>
            <a:r>
              <a:rPr lang="en-US" sz="1200" dirty="0" smtClean="0">
                <a:solidFill>
                  <a:schemeClr val="tx1"/>
                </a:solidFill>
              </a:rPr>
              <a:t> &amp; De </a:t>
            </a:r>
            <a:r>
              <a:rPr lang="en-US" sz="1200" dirty="0" err="1" smtClean="0">
                <a:solidFill>
                  <a:schemeClr val="tx1"/>
                </a:solidFill>
              </a:rPr>
              <a:t>Soete</a:t>
            </a:r>
            <a:r>
              <a:rPr lang="en-US" sz="1200" dirty="0" smtClean="0">
                <a:solidFill>
                  <a:schemeClr val="tx1"/>
                </a:solidFill>
              </a:rPr>
              <a:t> (1995) based on FM-synthesis algorithms created by Wessel, Bristow &amp; Settle (1987). Click on the speaker icons to hear them. Play sequences along each dimension to get a sense of the perceptual meaning of each dimension.</a:t>
            </a:r>
            <a:endParaRPr lang="en-US" sz="2000" dirty="0">
              <a:solidFill>
                <a:schemeClr val="tx1"/>
              </a:solidFill>
            </a:endParaRPr>
          </a:p>
        </p:txBody>
      </p:sp>
      <p:pic>
        <p:nvPicPr>
          <p:cNvPr id="5" name="vbs*.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3721629" y="1950681"/>
            <a:ext cx="170863" cy="170863"/>
          </a:xfrm>
          <a:prstGeom prst="rect">
            <a:avLst/>
          </a:prstGeom>
        </p:spPr>
      </p:pic>
      <p:pic>
        <p:nvPicPr>
          <p:cNvPr id="6" name="ols*.aif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4025712" y="2250090"/>
            <a:ext cx="170863" cy="170863"/>
          </a:xfrm>
          <a:prstGeom prst="rect">
            <a:avLst/>
          </a:prstGeom>
        </p:spPr>
      </p:pic>
      <p:pic>
        <p:nvPicPr>
          <p:cNvPr id="7" name="hrp*.aiff">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9"/>
          <a:stretch>
            <a:fillRect/>
          </a:stretch>
        </p:blipFill>
        <p:spPr>
          <a:xfrm>
            <a:off x="4547622" y="2099875"/>
            <a:ext cx="170863" cy="170863"/>
          </a:xfrm>
          <a:prstGeom prst="rect">
            <a:avLst/>
          </a:prstGeom>
        </p:spPr>
      </p:pic>
      <p:pic>
        <p:nvPicPr>
          <p:cNvPr id="8" name="vbn*.aiff">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9"/>
          <a:stretch>
            <a:fillRect/>
          </a:stretch>
        </p:blipFill>
        <p:spPr>
          <a:xfrm>
            <a:off x="4942365" y="2729568"/>
            <a:ext cx="180553" cy="180553"/>
          </a:xfrm>
          <a:prstGeom prst="rect">
            <a:avLst/>
          </a:prstGeom>
        </p:spPr>
      </p:pic>
      <p:pic>
        <p:nvPicPr>
          <p:cNvPr id="9" name="hcd*.aiff">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9"/>
          <a:stretch>
            <a:fillRect/>
          </a:stretch>
        </p:blipFill>
        <p:spPr>
          <a:xfrm>
            <a:off x="5518163" y="2786957"/>
            <a:ext cx="160538" cy="160538"/>
          </a:xfrm>
          <a:prstGeom prst="rect">
            <a:avLst/>
          </a:prstGeom>
        </p:spPr>
      </p:pic>
      <p:pic>
        <p:nvPicPr>
          <p:cNvPr id="10" name="obc*.aiff">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9"/>
          <a:stretch>
            <a:fillRect/>
          </a:stretch>
        </p:blipFill>
        <p:spPr>
          <a:xfrm>
            <a:off x="6870727" y="2724375"/>
            <a:ext cx="160538" cy="160538"/>
          </a:xfrm>
          <a:prstGeom prst="rect">
            <a:avLst/>
          </a:prstGeom>
        </p:spPr>
      </p:pic>
      <p:pic>
        <p:nvPicPr>
          <p:cNvPr id="11" name="gtr*.aiff">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9"/>
          <a:stretch>
            <a:fillRect/>
          </a:stretch>
        </p:blipFill>
        <p:spPr>
          <a:xfrm>
            <a:off x="3721629" y="2724375"/>
            <a:ext cx="170229" cy="170229"/>
          </a:xfrm>
          <a:prstGeom prst="rect">
            <a:avLst/>
          </a:prstGeom>
        </p:spPr>
      </p:pic>
      <p:pic>
        <p:nvPicPr>
          <p:cNvPr id="12" name="pno*.aiff">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39"/>
          <a:stretch>
            <a:fillRect/>
          </a:stretch>
        </p:blipFill>
        <p:spPr>
          <a:xfrm>
            <a:off x="4457028" y="2920445"/>
            <a:ext cx="160538" cy="160538"/>
          </a:xfrm>
          <a:prstGeom prst="rect">
            <a:avLst/>
          </a:prstGeom>
        </p:spPr>
      </p:pic>
      <p:pic>
        <p:nvPicPr>
          <p:cNvPr id="13" name="gtn*.aiff">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9"/>
          <a:stretch>
            <a:fillRect/>
          </a:stretch>
        </p:blipFill>
        <p:spPr>
          <a:xfrm>
            <a:off x="3602391" y="4345947"/>
            <a:ext cx="170863" cy="170863"/>
          </a:xfrm>
          <a:prstGeom prst="rect">
            <a:avLst/>
          </a:prstGeom>
        </p:spPr>
      </p:pic>
      <p:pic>
        <p:nvPicPr>
          <p:cNvPr id="14" name="cnt*.aiff">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39"/>
          <a:stretch>
            <a:fillRect/>
          </a:stretch>
        </p:blipFill>
        <p:spPr>
          <a:xfrm>
            <a:off x="4075323" y="4217015"/>
            <a:ext cx="159904" cy="159904"/>
          </a:xfrm>
          <a:prstGeom prst="rect">
            <a:avLst/>
          </a:prstGeom>
        </p:spPr>
      </p:pic>
      <p:pic>
        <p:nvPicPr>
          <p:cNvPr id="15" name="tbn*.aiff">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39"/>
          <a:stretch>
            <a:fillRect/>
          </a:stretch>
        </p:blipFill>
        <p:spPr>
          <a:xfrm>
            <a:off x="4874751" y="4097140"/>
            <a:ext cx="160538" cy="160538"/>
          </a:xfrm>
          <a:prstGeom prst="rect">
            <a:avLst/>
          </a:prstGeom>
        </p:spPr>
      </p:pic>
      <p:pic>
        <p:nvPicPr>
          <p:cNvPr id="16" name="tpr*.aiff">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39"/>
          <a:stretch>
            <a:fillRect/>
          </a:stretch>
        </p:blipFill>
        <p:spPr>
          <a:xfrm>
            <a:off x="5660064" y="4167084"/>
            <a:ext cx="181188" cy="181188"/>
          </a:xfrm>
          <a:prstGeom prst="rect">
            <a:avLst/>
          </a:prstGeom>
        </p:spPr>
      </p:pic>
      <p:pic>
        <p:nvPicPr>
          <p:cNvPr id="17" name="sno.aiff">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39"/>
          <a:stretch>
            <a:fillRect/>
          </a:stretch>
        </p:blipFill>
        <p:spPr>
          <a:xfrm>
            <a:off x="4368447" y="4506486"/>
            <a:ext cx="170863" cy="170863"/>
          </a:xfrm>
          <a:prstGeom prst="rect">
            <a:avLst/>
          </a:prstGeom>
        </p:spPr>
      </p:pic>
      <p:pic>
        <p:nvPicPr>
          <p:cNvPr id="18" name="stg*.aiff">
            <a:hlinkClick r:id="" action="ppaction://media"/>
          </p:cNvPr>
          <p:cNvPicPr>
            <a:picLocks noChangeAspect="1"/>
          </p:cNvPicPr>
          <p:nvPr>
            <a:audioFile r:link="rId28"/>
            <p:extLst>
              <p:ext uri="{DAA4B4D4-6D71-4841-9C94-3DE7FCFB9230}">
                <p14:media xmlns:p14="http://schemas.microsoft.com/office/powerpoint/2010/main" r:embed="rId27"/>
              </p:ext>
            </p:extLst>
          </p:nvPr>
        </p:nvPicPr>
        <p:blipFill>
          <a:blip r:embed="rId39"/>
          <a:stretch>
            <a:fillRect/>
          </a:stretch>
        </p:blipFill>
        <p:spPr>
          <a:xfrm>
            <a:off x="4658362" y="5017672"/>
            <a:ext cx="128930" cy="128930"/>
          </a:xfrm>
          <a:prstGeom prst="rect">
            <a:avLst/>
          </a:prstGeom>
        </p:spPr>
      </p:pic>
      <p:pic>
        <p:nvPicPr>
          <p:cNvPr id="19" name="hrn*.aiff">
            <a:hlinkClick r:id="" action="ppaction://media"/>
          </p:cNvPr>
          <p:cNvPicPr>
            <a:picLocks noChangeAspect="1"/>
          </p:cNvPicPr>
          <p:nvPr>
            <a:audioFile r:link="rId30"/>
            <p:extLst>
              <p:ext uri="{DAA4B4D4-6D71-4841-9C94-3DE7FCFB9230}">
                <p14:media xmlns:p14="http://schemas.microsoft.com/office/powerpoint/2010/main" r:embed="rId29"/>
              </p:ext>
            </p:extLst>
          </p:nvPr>
        </p:nvPicPr>
        <p:blipFill>
          <a:blip r:embed="rId39"/>
          <a:stretch>
            <a:fillRect/>
          </a:stretch>
        </p:blipFill>
        <p:spPr>
          <a:xfrm>
            <a:off x="5135256" y="4476148"/>
            <a:ext cx="180553" cy="180553"/>
          </a:xfrm>
          <a:prstGeom prst="rect">
            <a:avLst/>
          </a:prstGeom>
        </p:spPr>
      </p:pic>
      <p:pic>
        <p:nvPicPr>
          <p:cNvPr id="20" name="tpt*.aiff">
            <a:hlinkClick r:id="" action="ppaction://media"/>
          </p:cNvPr>
          <p:cNvPicPr>
            <a:picLocks noChangeAspect="1"/>
          </p:cNvPicPr>
          <p:nvPr>
            <a:audioFile r:link="rId32"/>
            <p:extLst>
              <p:ext uri="{DAA4B4D4-6D71-4841-9C94-3DE7FCFB9230}">
                <p14:media xmlns:p14="http://schemas.microsoft.com/office/powerpoint/2010/main" r:embed="rId31"/>
              </p:ext>
            </p:extLst>
          </p:nvPr>
        </p:nvPicPr>
        <p:blipFill>
          <a:blip r:embed="rId39"/>
          <a:stretch>
            <a:fillRect/>
          </a:stretch>
        </p:blipFill>
        <p:spPr>
          <a:xfrm>
            <a:off x="5286847" y="5017672"/>
            <a:ext cx="202847" cy="202847"/>
          </a:xfrm>
          <a:prstGeom prst="rect">
            <a:avLst/>
          </a:prstGeom>
        </p:spPr>
      </p:pic>
      <p:pic>
        <p:nvPicPr>
          <p:cNvPr id="21" name="can*.aiff">
            <a:hlinkClick r:id="" action="ppaction://media"/>
          </p:cNvPr>
          <p:cNvPicPr>
            <a:picLocks noChangeAspect="1"/>
          </p:cNvPicPr>
          <p:nvPr>
            <a:audioFile r:link="rId34"/>
            <p:extLst>
              <p:ext uri="{DAA4B4D4-6D71-4841-9C94-3DE7FCFB9230}">
                <p14:media xmlns:p14="http://schemas.microsoft.com/office/powerpoint/2010/main" r:embed="rId33"/>
              </p:ext>
            </p:extLst>
          </p:nvPr>
        </p:nvPicPr>
        <p:blipFill>
          <a:blip r:embed="rId39"/>
          <a:stretch>
            <a:fillRect/>
          </a:stretch>
        </p:blipFill>
        <p:spPr>
          <a:xfrm>
            <a:off x="6168633" y="4394738"/>
            <a:ext cx="202847" cy="202847"/>
          </a:xfrm>
          <a:prstGeom prst="rect">
            <a:avLst/>
          </a:prstGeom>
        </p:spPr>
      </p:pic>
      <p:pic>
        <p:nvPicPr>
          <p:cNvPr id="22" name="bsn*.aiff">
            <a:hlinkClick r:id="" action="ppaction://media"/>
          </p:cNvPr>
          <p:cNvPicPr>
            <a:picLocks noChangeAspect="1"/>
          </p:cNvPicPr>
          <p:nvPr>
            <a:audioFile r:link="rId36"/>
            <p:extLst>
              <p:ext uri="{DAA4B4D4-6D71-4841-9C94-3DE7FCFB9230}">
                <p14:media xmlns:p14="http://schemas.microsoft.com/office/powerpoint/2010/main" r:embed="rId35"/>
              </p:ext>
            </p:extLst>
          </p:nvPr>
        </p:nvPicPr>
        <p:blipFill>
          <a:blip r:embed="rId39"/>
          <a:stretch>
            <a:fillRect/>
          </a:stretch>
        </p:blipFill>
        <p:spPr>
          <a:xfrm>
            <a:off x="6321869" y="4646377"/>
            <a:ext cx="202847" cy="202847"/>
          </a:xfrm>
          <a:prstGeom prst="rect">
            <a:avLst/>
          </a:prstGeom>
        </p:spPr>
      </p:pic>
    </p:spTree>
    <p:extLst>
      <p:ext uri="{BB962C8B-B14F-4D97-AF65-F5344CB8AC3E}">
        <p14:creationId xmlns:p14="http://schemas.microsoft.com/office/powerpoint/2010/main" val="403017262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26"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15"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40"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63" fill="hold"/>
                                        <p:tgtEl>
                                          <p:spTgt spid="10"/>
                                        </p:tgtEl>
                                      </p:cBhvr>
                                    </p:cmd>
                                  </p:childTnLst>
                                </p:cTn>
                              </p:par>
                            </p:childTnLst>
                          </p:cTn>
                        </p:par>
                      </p:childTnLst>
                    </p:cTn>
                  </p:par>
                </p:childTnLst>
              </p:cTn>
              <p:nextCondLst>
                <p:cond evt="onClick" delay="0">
                  <p:tgtEl>
                    <p:spTgt spid="10"/>
                  </p:tgtEl>
                </p:cond>
              </p:nextCondLst>
            </p:seq>
            <p:audio>
              <p:cMediaNode vol="80000">
                <p:cTn id="31" fill="hold" display="0">
                  <p:stCondLst>
                    <p:cond delay="indefinite"/>
                  </p:stCondLst>
                  <p:endCondLst>
                    <p:cond evt="onStopAudio" delay="0">
                      <p:tgtEl>
                        <p:sldTgt/>
                      </p:tgtEl>
                    </p:cond>
                  </p:endCondLst>
                </p:cTn>
                <p:tgtEl>
                  <p:spTgt spid="10"/>
                </p:tgtEl>
              </p:cMediaNode>
            </p:audio>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588" fill="hold"/>
                                        <p:tgtEl>
                                          <p:spTgt spid="11"/>
                                        </p:tgtEl>
                                      </p:cBhvr>
                                    </p:cmd>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26" fill="hold"/>
                                        <p:tgtEl>
                                          <p:spTgt spid="12"/>
                                        </p:tgtEl>
                                      </p:cBhvr>
                                    </p:cmd>
                                  </p:childTnLst>
                                </p:cTn>
                              </p:par>
                            </p:childTnLst>
                          </p:cTn>
                        </p:par>
                      </p:childTnLst>
                    </p:cTn>
                  </p:par>
                </p:childTnLst>
              </p:cTn>
              <p:nextCondLst>
                <p:cond evt="onClick" delay="0">
                  <p:tgtEl>
                    <p:spTgt spid="12"/>
                  </p:tgtEl>
                </p:cond>
              </p:nextCondLst>
            </p:seq>
            <p:audio>
              <p:cMediaNode vol="80000">
                <p:cTn id="43" fill="hold" display="0">
                  <p:stCondLst>
                    <p:cond delay="indefinite"/>
                  </p:stCondLst>
                  <p:endCondLst>
                    <p:cond evt="onStopAudio" delay="0">
                      <p:tgtEl>
                        <p:sldTgt/>
                      </p:tgtEl>
                    </p:cond>
                  </p:endCondLst>
                </p:cTn>
                <p:tgtEl>
                  <p:spTgt spid="12"/>
                </p:tgtEl>
              </p:cMediaNode>
            </p:audio>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576" fill="hold"/>
                                        <p:tgtEl>
                                          <p:spTgt spid="13"/>
                                        </p:tgtEl>
                                      </p:cBhvr>
                                    </p:cmd>
                                  </p:childTnLst>
                                </p:cTn>
                              </p:par>
                            </p:childTnLst>
                          </p:cTn>
                        </p:par>
                      </p:childTnLst>
                    </p:cTn>
                  </p:par>
                </p:childTnLst>
              </p:cTn>
              <p:nextCondLst>
                <p:cond evt="onClick" delay="0">
                  <p:tgtEl>
                    <p:spTgt spid="13"/>
                  </p:tgtEl>
                </p:cond>
              </p:nextCondLst>
            </p:seq>
            <p:audio>
              <p:cMediaNode vol="80000">
                <p:cTn id="49" fill="hold" display="0">
                  <p:stCondLst>
                    <p:cond delay="indefinite"/>
                  </p:stCondLst>
                  <p:endCondLst>
                    <p:cond evt="onStopAudio" delay="0">
                      <p:tgtEl>
                        <p:sldTgt/>
                      </p:tgtEl>
                    </p:cond>
                  </p:endCondLst>
                </p:cTn>
                <p:tgtEl>
                  <p:spTgt spid="13"/>
                </p:tgtEl>
              </p:cMediaNode>
            </p:audio>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515" fill="hold"/>
                                        <p:tgtEl>
                                          <p:spTgt spid="14"/>
                                        </p:tgtEl>
                                      </p:cBhvr>
                                    </p:cmd>
                                  </p:childTnLst>
                                </p:cTn>
                              </p:par>
                            </p:childTnLst>
                          </p:cTn>
                        </p:par>
                      </p:childTnLst>
                    </p:cTn>
                  </p:par>
                </p:childTnLst>
              </p:cTn>
              <p:nextCondLst>
                <p:cond evt="onClick" delay="0">
                  <p:tgtEl>
                    <p:spTgt spid="14"/>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583" fill="hold"/>
                                        <p:tgtEl>
                                          <p:spTgt spid="15"/>
                                        </p:tgtEl>
                                      </p:cBhvr>
                                    </p:cmd>
                                  </p:childTnLst>
                                </p:cTn>
                              </p:par>
                            </p:childTnLst>
                          </p:cTn>
                        </p:par>
                      </p:childTnLst>
                    </p:cTn>
                  </p:par>
                </p:childTnLst>
              </p:cTn>
              <p:nextCondLst>
                <p:cond evt="onClick" delay="0">
                  <p:tgtEl>
                    <p:spTgt spid="15"/>
                  </p:tgtEl>
                </p:cond>
              </p:nextCondLst>
            </p:seq>
            <p:audio>
              <p:cMediaNode vol="80000">
                <p:cTn id="61" fill="hold" display="0">
                  <p:stCondLst>
                    <p:cond delay="indefinite"/>
                  </p:stCondLst>
                  <p:endCondLst>
                    <p:cond evt="onStopAudio" delay="0">
                      <p:tgtEl>
                        <p:sldTgt/>
                      </p:tgtEl>
                    </p:cond>
                  </p:endCondLst>
                </p:cTn>
                <p:tgtEl>
                  <p:spTgt spid="15"/>
                </p:tgtEl>
              </p:cMediaNode>
            </p:audio>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655" fill="hold"/>
                                        <p:tgtEl>
                                          <p:spTgt spid="16"/>
                                        </p:tgtEl>
                                      </p:cBhvr>
                                    </p:cmd>
                                  </p:childTnLst>
                                </p:cTn>
                              </p:par>
                            </p:childTnLst>
                          </p:cTn>
                        </p:par>
                      </p:childTnLst>
                    </p:cTn>
                  </p:par>
                </p:childTnLst>
              </p:cTn>
              <p:nextCondLst>
                <p:cond evt="onClick" delay="0">
                  <p:tgtEl>
                    <p:spTgt spid="16"/>
                  </p:tgtEl>
                </p:cond>
              </p:nextCondLst>
            </p:seq>
            <p:audio>
              <p:cMediaNode vol="80000">
                <p:cTn id="67" fill="hold" display="0">
                  <p:stCondLst>
                    <p:cond delay="indefinite"/>
                  </p:stCondLst>
                  <p:endCondLst>
                    <p:cond evt="onStopAudio" delay="0">
                      <p:tgtEl>
                        <p:sldTgt/>
                      </p:tgtEl>
                    </p:cond>
                  </p:endCondLst>
                </p:cTn>
                <p:tgtEl>
                  <p:spTgt spid="16"/>
                </p:tgtEl>
              </p:cMediaNode>
            </p:audio>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795" fill="hold"/>
                                        <p:tgtEl>
                                          <p:spTgt spid="17"/>
                                        </p:tgtEl>
                                      </p:cBhvr>
                                    </p:cmd>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17"/>
                </p:tgtEl>
              </p:cMediaNode>
            </p:audio>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1090" fill="hold"/>
                                        <p:tgtEl>
                                          <p:spTgt spid="18"/>
                                        </p:tgtEl>
                                      </p:cBhvr>
                                    </p:cmd>
                                  </p:childTnLst>
                                </p:cTn>
                              </p:par>
                            </p:childTnLst>
                          </p:cTn>
                        </p:par>
                      </p:childTnLst>
                    </p:cTn>
                  </p:par>
                </p:childTnLst>
              </p:cTn>
              <p:nextCondLst>
                <p:cond evt="onClick" delay="0">
                  <p:tgtEl>
                    <p:spTgt spid="18"/>
                  </p:tgtEl>
                </p:cond>
              </p:nextCondLst>
            </p:seq>
            <p:audio>
              <p:cMediaNode vol="80000">
                <p:cTn id="79" fill="hold" display="0">
                  <p:stCondLst>
                    <p:cond delay="indefinite"/>
                  </p:stCondLst>
                  <p:endCondLst>
                    <p:cond evt="onStopAudio" delay="0">
                      <p:tgtEl>
                        <p:sldTgt/>
                      </p:tgtEl>
                    </p:cond>
                  </p:endCondLst>
                </p:cTn>
                <p:tgtEl>
                  <p:spTgt spid="18"/>
                </p:tgtEl>
              </p:cMediaNode>
            </p:audio>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588" fill="hold"/>
                                        <p:tgtEl>
                                          <p:spTgt spid="19"/>
                                        </p:tgtEl>
                                      </p:cBhvr>
                                    </p:cmd>
                                  </p:childTnLst>
                                </p:cTn>
                              </p:par>
                            </p:childTnLst>
                          </p:cTn>
                        </p:par>
                      </p:childTnLst>
                    </p:cTn>
                  </p:par>
                </p:childTnLst>
              </p:cTn>
              <p:nextCondLst>
                <p:cond evt="onClick" delay="0">
                  <p:tgtEl>
                    <p:spTgt spid="19"/>
                  </p:tgtEl>
                </p:cond>
              </p:nextCondLst>
            </p:seq>
            <p:audio>
              <p:cMediaNode vol="80000">
                <p:cTn id="85" fill="hold" display="0">
                  <p:stCondLst>
                    <p:cond delay="indefinite"/>
                  </p:stCondLst>
                  <p:endCondLst>
                    <p:cond evt="onStopAudio" delay="0">
                      <p:tgtEl>
                        <p:sldTgt/>
                      </p:tgtEl>
                    </p:cond>
                  </p:endCondLst>
                </p:cTn>
                <p:tgtEl>
                  <p:spTgt spid="19"/>
                </p:tgtEl>
              </p:cMediaNode>
            </p:audio>
            <p:seq concurrent="1" nextAc="seek">
              <p:cTn id="86" restart="whenNotActive" fill="hold" evtFilter="cancelBubble" nodeType="interactiveSeq">
                <p:stCondLst>
                  <p:cond evt="onClick" delay="0">
                    <p:tgtEl>
                      <p:spTgt spid="20"/>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530" fill="hold"/>
                                        <p:tgtEl>
                                          <p:spTgt spid="20"/>
                                        </p:tgtEl>
                                      </p:cBhvr>
                                    </p:cmd>
                                  </p:childTnLst>
                                </p:cTn>
                              </p:par>
                            </p:childTnLst>
                          </p:cTn>
                        </p:par>
                      </p:childTnLst>
                    </p:cTn>
                  </p:par>
                </p:childTnLst>
              </p:cTn>
              <p:nextCondLst>
                <p:cond evt="onClick" delay="0">
                  <p:tgtEl>
                    <p:spTgt spid="20"/>
                  </p:tgtEl>
                </p:cond>
              </p:nextCondLst>
            </p:seq>
            <p:audio>
              <p:cMediaNode vol="80000">
                <p:cTn id="91" fill="hold" display="0">
                  <p:stCondLst>
                    <p:cond delay="indefinite"/>
                  </p:stCondLst>
                  <p:endCondLst>
                    <p:cond evt="onStopAudio" delay="0">
                      <p:tgtEl>
                        <p:sldTgt/>
                      </p:tgtEl>
                    </p:cond>
                  </p:endCondLst>
                </p:cTn>
                <p:tgtEl>
                  <p:spTgt spid="20"/>
                </p:tgtEl>
              </p:cMediaNode>
            </p:audio>
            <p:seq concurrent="1" nextAc="seek">
              <p:cTn id="92" restart="whenNotActive" fill="hold" evtFilter="cancelBubble" nodeType="interactiveSeq">
                <p:stCondLst>
                  <p:cond evt="onClick" delay="0">
                    <p:tgtEl>
                      <p:spTgt spid="21"/>
                    </p:tgtEl>
                  </p:cond>
                </p:stCondLst>
                <p:endSync evt="end" delay="0">
                  <p:rtn val="all"/>
                </p:endSync>
                <p:childTnLst>
                  <p:par>
                    <p:cTn id="93" fill="hold">
                      <p:stCondLst>
                        <p:cond delay="0"/>
                      </p:stCondLst>
                      <p:childTnLst>
                        <p:par>
                          <p:cTn id="94" fill="hold">
                            <p:stCondLst>
                              <p:cond delay="0"/>
                            </p:stCondLst>
                            <p:childTnLst>
                              <p:par>
                                <p:cTn id="95" presetID="1" presetClass="mediacall" presetSubtype="0" fill="hold" nodeType="clickEffect">
                                  <p:stCondLst>
                                    <p:cond delay="0"/>
                                  </p:stCondLst>
                                  <p:childTnLst>
                                    <p:cmd type="call" cmd="playFrom(0.0)">
                                      <p:cBhvr>
                                        <p:cTn id="96" dur="526" fill="hold"/>
                                        <p:tgtEl>
                                          <p:spTgt spid="21"/>
                                        </p:tgtEl>
                                      </p:cBhvr>
                                    </p:cmd>
                                  </p:childTnLst>
                                </p:cTn>
                              </p:par>
                            </p:childTnLst>
                          </p:cTn>
                        </p:par>
                      </p:childTnLst>
                    </p:cTn>
                  </p:par>
                </p:childTnLst>
              </p:cTn>
              <p:nextCondLst>
                <p:cond evt="onClick" delay="0">
                  <p:tgtEl>
                    <p:spTgt spid="21"/>
                  </p:tgtEl>
                </p:cond>
              </p:nextCondLst>
            </p:seq>
            <p:audio>
              <p:cMediaNode vol="80000">
                <p:cTn id="97" fill="hold" display="0">
                  <p:stCondLst>
                    <p:cond delay="indefinite"/>
                  </p:stCondLst>
                  <p:endCondLst>
                    <p:cond evt="onStopAudio" delay="0">
                      <p:tgtEl>
                        <p:sldTgt/>
                      </p:tgtEl>
                    </p:cond>
                  </p:endCondLst>
                </p:cTn>
                <p:tgtEl>
                  <p:spTgt spid="21"/>
                </p:tgtEl>
              </p:cMediaNode>
            </p:audio>
            <p:seq concurrent="1" nextAc="seek">
              <p:cTn id="98" restart="whenNotActive" fill="hold" evtFilter="cancelBubble" nodeType="interactiveSeq">
                <p:stCondLst>
                  <p:cond evt="onClick" delay="0">
                    <p:tgtEl>
                      <p:spTgt spid="2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clickEffect">
                                  <p:stCondLst>
                                    <p:cond delay="0"/>
                                  </p:stCondLst>
                                  <p:childTnLst>
                                    <p:cmd type="call" cmd="playFrom(0.0)">
                                      <p:cBhvr>
                                        <p:cTn id="102" dur="515" fill="hold"/>
                                        <p:tgtEl>
                                          <p:spTgt spid="22"/>
                                        </p:tgtEl>
                                      </p:cBhvr>
                                    </p:cmd>
                                  </p:childTnLst>
                                </p:cTn>
                              </p:par>
                            </p:childTnLst>
                          </p:cTn>
                        </p:par>
                      </p:childTnLst>
                    </p:cTn>
                  </p:par>
                </p:childTnLst>
              </p:cTn>
              <p:nextCondLst>
                <p:cond evt="onClick" delay="0">
                  <p:tgtEl>
                    <p:spTgt spid="22"/>
                  </p:tgtEl>
                </p:cond>
              </p:nextCondLst>
            </p:seq>
            <p:audio>
              <p:cMediaNode vol="80000">
                <p:cTn id="103" fill="hold" display="0">
                  <p:stCondLst>
                    <p:cond delay="indefinite"/>
                  </p:stCondLst>
                  <p:endCondLst>
                    <p:cond evt="onStopAudio" delay="0">
                      <p:tgtEl>
                        <p:sldTgt/>
                      </p:tgtEl>
                    </p:cond>
                  </p:endCondLst>
                </p:cTn>
                <p:tgtEl>
                  <p:spTgt spid="22"/>
                </p:tgtEl>
              </p:cMediaNode>
            </p:audio>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790" fill="hold"/>
                                        <p:tgtEl>
                                          <p:spTgt spid="5"/>
                                        </p:tgtEl>
                                      </p:cBhvr>
                                    </p:cmd>
                                  </p:childTnLst>
                                </p:cTn>
                              </p:par>
                            </p:childTnLst>
                          </p:cTn>
                        </p:par>
                      </p:childTnLst>
                    </p:cTn>
                  </p:par>
                </p:childTnLst>
              </p:cTn>
              <p:nextCondLst>
                <p:cond evt="onClick" delay="0">
                  <p:tgtEl>
                    <p:spTgt spid="5"/>
                  </p:tgtEl>
                </p:cond>
              </p:nextCondLst>
            </p:seq>
            <p:audio>
              <p:cMediaNode vol="80000">
                <p:cTn id="109"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
            <a:ext cx="9144000" cy="1116769"/>
          </a:xfrm>
        </p:spPr>
        <p:txBody>
          <a:bodyPr>
            <a:normAutofit/>
          </a:bodyPr>
          <a:lstStyle/>
          <a:p>
            <a:pPr algn="l"/>
            <a:r>
              <a:rPr lang="en-US" sz="2000" dirty="0" smtClean="0">
                <a:solidFill>
                  <a:schemeClr val="tx1"/>
                </a:solidFill>
              </a:rPr>
              <a:t>Figure 4.</a:t>
            </a:r>
            <a:r>
              <a:rPr lang="en-US" sz="1200" dirty="0" smtClean="0">
                <a:solidFill>
                  <a:schemeClr val="tx1"/>
                </a:solidFill>
              </a:rPr>
              <a:t> Examples of two sounds near the extremes of Dimension 2 of the </a:t>
            </a:r>
            <a:r>
              <a:rPr lang="en-US" sz="1200" dirty="0" err="1" smtClean="0">
                <a:solidFill>
                  <a:schemeClr val="tx1"/>
                </a:solidFill>
              </a:rPr>
              <a:t>Krumhansl</a:t>
            </a:r>
            <a:r>
              <a:rPr lang="en-US" sz="1200" dirty="0" smtClean="0">
                <a:solidFill>
                  <a:schemeClr val="tx1"/>
                </a:solidFill>
              </a:rPr>
              <a:t> (1989) timbre space as analyzed acoustically by </a:t>
            </a:r>
            <a:r>
              <a:rPr lang="en-US" sz="1200" dirty="0" err="1" smtClean="0">
                <a:solidFill>
                  <a:schemeClr val="tx1"/>
                </a:solidFill>
              </a:rPr>
              <a:t>Krimphoff</a:t>
            </a:r>
            <a:r>
              <a:rPr lang="en-US" sz="1200" dirty="0" smtClean="0">
                <a:solidFill>
                  <a:schemeClr val="tx1"/>
                </a:solidFill>
              </a:rPr>
              <a:t>, McAdams &amp; </a:t>
            </a:r>
            <a:r>
              <a:rPr lang="en-US" sz="1200" dirty="0" err="1" smtClean="0">
                <a:solidFill>
                  <a:schemeClr val="tx1"/>
                </a:solidFill>
              </a:rPr>
              <a:t>Winsberg</a:t>
            </a:r>
            <a:r>
              <a:rPr lang="en-US" sz="1200" dirty="0" smtClean="0">
                <a:solidFill>
                  <a:schemeClr val="tx1"/>
                </a:solidFill>
              </a:rPr>
              <a:t> (1994). Click on the speaker icon to hear the sounds. Compare their difference in brightness and/or nasality.</a:t>
            </a:r>
            <a:r>
              <a:rPr lang="en-US" sz="1300" dirty="0">
                <a:solidFill>
                  <a:schemeClr val="tx1"/>
                </a:solidFill>
              </a:rPr>
              <a:t> The corresponding acoustic descriptor is spectral </a:t>
            </a:r>
            <a:r>
              <a:rPr lang="en-US" sz="1300" dirty="0" smtClean="0">
                <a:solidFill>
                  <a:schemeClr val="tx1"/>
                </a:solidFill>
              </a:rPr>
              <a:t>centroid.</a:t>
            </a:r>
            <a:r>
              <a:rPr lang="en-US" sz="2000" dirty="0" smtClean="0">
                <a:solidFill>
                  <a:schemeClr val="tx1"/>
                </a:solidFill>
              </a:rPr>
              <a:t> </a:t>
            </a:r>
            <a:endParaRPr lang="en-US" sz="2000" dirty="0">
              <a:solidFill>
                <a:schemeClr val="tx1"/>
              </a:solidFill>
            </a:endParaRPr>
          </a:p>
        </p:txBody>
      </p:sp>
      <p:pic>
        <p:nvPicPr>
          <p:cNvPr id="2" name="Picture 1" descr="Fig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444" y="1384817"/>
            <a:ext cx="8427540" cy="4723753"/>
          </a:xfrm>
          <a:prstGeom prst="rect">
            <a:avLst/>
          </a:prstGeom>
        </p:spPr>
      </p:pic>
      <p:pic>
        <p:nvPicPr>
          <p:cNvPr id="23" name="tbn*.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56186" y="3494296"/>
            <a:ext cx="341104" cy="341104"/>
          </a:xfrm>
          <a:prstGeom prst="rect">
            <a:avLst/>
          </a:prstGeom>
        </p:spPr>
      </p:pic>
      <p:pic>
        <p:nvPicPr>
          <p:cNvPr id="24" name="obo.aif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53446" y="1497194"/>
            <a:ext cx="341104" cy="341104"/>
          </a:xfrm>
          <a:prstGeom prst="rect">
            <a:avLst/>
          </a:prstGeom>
        </p:spPr>
      </p:pic>
    </p:spTree>
    <p:extLst>
      <p:ext uri="{BB962C8B-B14F-4D97-AF65-F5344CB8AC3E}">
        <p14:creationId xmlns:p14="http://schemas.microsoft.com/office/powerpoint/2010/main" val="324692900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61" fill="hold"/>
                                        <p:tgtEl>
                                          <p:spTgt spid="24"/>
                                        </p:tgtEl>
                                      </p:cBhvr>
                                    </p:cmd>
                                  </p:childTnLst>
                                </p:cTn>
                              </p:par>
                            </p:childTnLst>
                          </p:cTn>
                        </p:par>
                      </p:childTnLst>
                    </p:cTn>
                  </p:par>
                </p:childTnLst>
              </p:cTn>
              <p:nextCondLst>
                <p:cond evt="onClick" delay="0">
                  <p:tgtEl>
                    <p:spTgt spid="24"/>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
            <a:ext cx="9144000" cy="974435"/>
          </a:xfrm>
        </p:spPr>
        <p:txBody>
          <a:bodyPr>
            <a:normAutofit/>
          </a:bodyPr>
          <a:lstStyle/>
          <a:p>
            <a:pPr algn="l"/>
            <a:r>
              <a:rPr lang="en-US" sz="2000" dirty="0" smtClean="0">
                <a:solidFill>
                  <a:schemeClr val="tx1"/>
                </a:solidFill>
              </a:rPr>
              <a:t>Figure 5</a:t>
            </a:r>
            <a:r>
              <a:rPr lang="en-US" sz="2000" dirty="0">
                <a:solidFill>
                  <a:schemeClr val="tx1"/>
                </a:solidFill>
              </a:rPr>
              <a:t>.</a:t>
            </a:r>
            <a:r>
              <a:rPr lang="en-US" sz="1300" dirty="0">
                <a:solidFill>
                  <a:schemeClr val="tx1"/>
                </a:solidFill>
              </a:rPr>
              <a:t> Examples of two sounds near the extremes of Dimension </a:t>
            </a:r>
            <a:r>
              <a:rPr lang="en-US" sz="1300" dirty="0" smtClean="0">
                <a:solidFill>
                  <a:schemeClr val="tx1"/>
                </a:solidFill>
              </a:rPr>
              <a:t>1 </a:t>
            </a:r>
            <a:r>
              <a:rPr lang="en-US" sz="1300" dirty="0">
                <a:solidFill>
                  <a:schemeClr val="tx1"/>
                </a:solidFill>
              </a:rPr>
              <a:t>of the </a:t>
            </a:r>
            <a:r>
              <a:rPr lang="en-US" sz="1200" dirty="0">
                <a:solidFill>
                  <a:schemeClr val="tx1"/>
                </a:solidFill>
              </a:rPr>
              <a:t> </a:t>
            </a:r>
            <a:r>
              <a:rPr lang="en-US" sz="1200" dirty="0" err="1">
                <a:solidFill>
                  <a:schemeClr val="tx1"/>
                </a:solidFill>
              </a:rPr>
              <a:t>Krumhansl</a:t>
            </a:r>
            <a:r>
              <a:rPr lang="en-US" sz="1200" dirty="0">
                <a:solidFill>
                  <a:schemeClr val="tx1"/>
                </a:solidFill>
              </a:rPr>
              <a:t> (1989) timbre space as analyzed acoustically by </a:t>
            </a:r>
            <a:r>
              <a:rPr lang="en-US" sz="1200" dirty="0" err="1">
                <a:solidFill>
                  <a:schemeClr val="tx1"/>
                </a:solidFill>
              </a:rPr>
              <a:t>Krimphoff</a:t>
            </a:r>
            <a:r>
              <a:rPr lang="en-US" sz="1200" dirty="0">
                <a:solidFill>
                  <a:schemeClr val="tx1"/>
                </a:solidFill>
              </a:rPr>
              <a:t>, McAdams &amp; </a:t>
            </a:r>
            <a:r>
              <a:rPr lang="en-US" sz="1200" dirty="0" err="1">
                <a:solidFill>
                  <a:schemeClr val="tx1"/>
                </a:solidFill>
              </a:rPr>
              <a:t>Winsberg</a:t>
            </a:r>
            <a:r>
              <a:rPr lang="en-US" sz="1200" dirty="0">
                <a:solidFill>
                  <a:schemeClr val="tx1"/>
                </a:solidFill>
              </a:rPr>
              <a:t> (1994)</a:t>
            </a:r>
            <a:r>
              <a:rPr lang="en-US" sz="1300" dirty="0" smtClean="0">
                <a:solidFill>
                  <a:schemeClr val="tx1"/>
                </a:solidFill>
              </a:rPr>
              <a:t>. </a:t>
            </a:r>
            <a:r>
              <a:rPr lang="en-US" sz="1300" dirty="0">
                <a:solidFill>
                  <a:schemeClr val="tx1"/>
                </a:solidFill>
              </a:rPr>
              <a:t>Click on the speaker icon to hear the sounds. Compare their difference in </a:t>
            </a:r>
            <a:r>
              <a:rPr lang="en-US" sz="1300" dirty="0" smtClean="0">
                <a:solidFill>
                  <a:schemeClr val="tx1"/>
                </a:solidFill>
              </a:rPr>
              <a:t>sharpness of attack. </a:t>
            </a:r>
            <a:r>
              <a:rPr lang="en-US" sz="1300" dirty="0">
                <a:solidFill>
                  <a:schemeClr val="tx1"/>
                </a:solidFill>
              </a:rPr>
              <a:t>The corresponding acoustic descriptor is </a:t>
            </a:r>
            <a:r>
              <a:rPr lang="en-US" sz="1300" dirty="0" smtClean="0">
                <a:solidFill>
                  <a:schemeClr val="tx1"/>
                </a:solidFill>
              </a:rPr>
              <a:t>the logarithm of the attack time.</a:t>
            </a:r>
            <a:r>
              <a:rPr lang="en-US" sz="2000" dirty="0" smtClean="0">
                <a:solidFill>
                  <a:schemeClr val="tx1"/>
                </a:solidFill>
              </a:rPr>
              <a:t> </a:t>
            </a:r>
            <a:endParaRPr lang="en-US" sz="2000" dirty="0">
              <a:solidFill>
                <a:schemeClr val="tx1"/>
              </a:solidFill>
            </a:endParaRPr>
          </a:p>
        </p:txBody>
      </p:sp>
      <p:pic>
        <p:nvPicPr>
          <p:cNvPr id="2" name="Picture 1" descr="Fig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933" y="1208769"/>
            <a:ext cx="8367323" cy="5258121"/>
          </a:xfrm>
          <a:prstGeom prst="rect">
            <a:avLst/>
          </a:prstGeom>
        </p:spPr>
      </p:pic>
      <p:pic>
        <p:nvPicPr>
          <p:cNvPr id="4" name="vbs*.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4973" y="837478"/>
            <a:ext cx="330861" cy="330861"/>
          </a:xfrm>
          <a:prstGeom prst="rect">
            <a:avLst/>
          </a:prstGeom>
        </p:spPr>
      </p:pic>
      <p:pic>
        <p:nvPicPr>
          <p:cNvPr id="5" name="pob*.aif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941320" y="2048311"/>
            <a:ext cx="353272" cy="353272"/>
          </a:xfrm>
          <a:prstGeom prst="rect">
            <a:avLst/>
          </a:prstGeom>
        </p:spPr>
      </p:pic>
    </p:spTree>
    <p:extLst>
      <p:ext uri="{BB962C8B-B14F-4D97-AF65-F5344CB8AC3E}">
        <p14:creationId xmlns:p14="http://schemas.microsoft.com/office/powerpoint/2010/main" val="31592550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
            <a:ext cx="9144000" cy="1302897"/>
          </a:xfrm>
        </p:spPr>
        <p:txBody>
          <a:bodyPr>
            <a:normAutofit/>
          </a:bodyPr>
          <a:lstStyle/>
          <a:p>
            <a:pPr algn="l"/>
            <a:r>
              <a:rPr lang="en-US" sz="2000" dirty="0" smtClean="0">
                <a:solidFill>
                  <a:schemeClr val="tx1"/>
                </a:solidFill>
              </a:rPr>
              <a:t>Figure 6</a:t>
            </a:r>
            <a:r>
              <a:rPr lang="en-US" sz="2000" dirty="0">
                <a:solidFill>
                  <a:schemeClr val="tx1"/>
                </a:solidFill>
              </a:rPr>
              <a:t>.</a:t>
            </a:r>
            <a:r>
              <a:rPr lang="en-US" sz="1200" dirty="0">
                <a:solidFill>
                  <a:schemeClr val="tx1"/>
                </a:solidFill>
              </a:rPr>
              <a:t> Examples of two sounds near the extremes of Dimension </a:t>
            </a:r>
            <a:r>
              <a:rPr lang="en-US" sz="1200" dirty="0" smtClean="0">
                <a:solidFill>
                  <a:schemeClr val="tx1"/>
                </a:solidFill>
              </a:rPr>
              <a:t>3 </a:t>
            </a:r>
            <a:r>
              <a:rPr lang="en-US" sz="1200" dirty="0">
                <a:solidFill>
                  <a:schemeClr val="tx1"/>
                </a:solidFill>
              </a:rPr>
              <a:t>of the McAdams et al. (1995) timbre </a:t>
            </a:r>
            <a:r>
              <a:rPr lang="en-US" sz="1200" dirty="0" smtClean="0">
                <a:solidFill>
                  <a:schemeClr val="tx1"/>
                </a:solidFill>
              </a:rPr>
              <a:t>space as analyzed with the Timbre Toolbox (</a:t>
            </a:r>
            <a:r>
              <a:rPr lang="en-US" sz="1200" dirty="0" err="1" smtClean="0">
                <a:solidFill>
                  <a:schemeClr val="tx1"/>
                </a:solidFill>
              </a:rPr>
              <a:t>Peeters</a:t>
            </a:r>
            <a:r>
              <a:rPr lang="en-US" sz="1200" dirty="0" smtClean="0">
                <a:solidFill>
                  <a:schemeClr val="tx1"/>
                </a:solidFill>
              </a:rPr>
              <a:t>, Giordano, </a:t>
            </a:r>
            <a:r>
              <a:rPr lang="en-US" sz="1200" dirty="0" err="1" smtClean="0">
                <a:solidFill>
                  <a:schemeClr val="tx1"/>
                </a:solidFill>
              </a:rPr>
              <a:t>Susini</a:t>
            </a:r>
            <a:r>
              <a:rPr lang="en-US" sz="1200" dirty="0" smtClean="0">
                <a:solidFill>
                  <a:schemeClr val="tx1"/>
                </a:solidFill>
              </a:rPr>
              <a:t>, </a:t>
            </a:r>
            <a:r>
              <a:rPr lang="en-US" sz="1200" dirty="0" err="1" smtClean="0">
                <a:solidFill>
                  <a:schemeClr val="tx1"/>
                </a:solidFill>
              </a:rPr>
              <a:t>Misdariis</a:t>
            </a:r>
            <a:r>
              <a:rPr lang="en-US" sz="1200" dirty="0" smtClean="0">
                <a:solidFill>
                  <a:schemeClr val="tx1"/>
                </a:solidFill>
              </a:rPr>
              <a:t> &amp; McAdams, 2011). </a:t>
            </a:r>
            <a:r>
              <a:rPr lang="en-US" sz="1200" dirty="0">
                <a:solidFill>
                  <a:schemeClr val="tx1"/>
                </a:solidFill>
              </a:rPr>
              <a:t>Click on the speaker icon to hear the sounds. Compare their difference in </a:t>
            </a:r>
            <a:r>
              <a:rPr lang="en-US" sz="1200" dirty="0" smtClean="0">
                <a:solidFill>
                  <a:schemeClr val="tx1"/>
                </a:solidFill>
              </a:rPr>
              <a:t>the degree of variation in tone color over the course of the sound.</a:t>
            </a:r>
            <a:r>
              <a:rPr lang="en-US" sz="1200" dirty="0">
                <a:solidFill>
                  <a:schemeClr val="tx1"/>
                </a:solidFill>
              </a:rPr>
              <a:t> The corresponding acoustic descriptor is spectral </a:t>
            </a:r>
            <a:r>
              <a:rPr lang="en-US" sz="1200" dirty="0" smtClean="0">
                <a:solidFill>
                  <a:schemeClr val="tx1"/>
                </a:solidFill>
              </a:rPr>
              <a:t>flux or the degree of variation of the spectral centroid over time.</a:t>
            </a:r>
            <a:endParaRPr lang="en-US" sz="1200" dirty="0">
              <a:solidFill>
                <a:schemeClr val="tx1"/>
              </a:solidFill>
            </a:endParaRPr>
          </a:p>
        </p:txBody>
      </p:sp>
      <p:pic>
        <p:nvPicPr>
          <p:cNvPr id="2" name="Picture 1" descr="Fig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30" y="2533916"/>
            <a:ext cx="8521768" cy="2396747"/>
          </a:xfrm>
          <a:prstGeom prst="rect">
            <a:avLst/>
          </a:prstGeom>
        </p:spPr>
      </p:pic>
      <p:pic>
        <p:nvPicPr>
          <p:cNvPr id="4" name="tbn*.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5458" y="2172327"/>
            <a:ext cx="361589" cy="361589"/>
          </a:xfrm>
          <a:prstGeom prst="rect">
            <a:avLst/>
          </a:prstGeom>
        </p:spPr>
      </p:pic>
      <p:pic>
        <p:nvPicPr>
          <p:cNvPr id="5" name="spo.aif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668344" y="2132856"/>
            <a:ext cx="353272" cy="353272"/>
          </a:xfrm>
          <a:prstGeom prst="rect">
            <a:avLst/>
          </a:prstGeom>
        </p:spPr>
      </p:pic>
    </p:spTree>
    <p:extLst>
      <p:ext uri="{BB962C8B-B14F-4D97-AF65-F5344CB8AC3E}">
        <p14:creationId xmlns:p14="http://schemas.microsoft.com/office/powerpoint/2010/main" val="5418098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8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837478"/>
          </a:xfrm>
        </p:spPr>
        <p:txBody>
          <a:bodyPr>
            <a:normAutofit/>
          </a:bodyPr>
          <a:lstStyle/>
          <a:p>
            <a:pPr algn="l"/>
            <a:r>
              <a:rPr lang="en-US" sz="2000" dirty="0" smtClean="0">
                <a:solidFill>
                  <a:schemeClr val="tx1"/>
                </a:solidFill>
              </a:rPr>
              <a:t>Figure 7</a:t>
            </a:r>
            <a:r>
              <a:rPr lang="en-US" sz="2000" dirty="0">
                <a:solidFill>
                  <a:schemeClr val="tx1"/>
                </a:solidFill>
              </a:rPr>
              <a:t>.</a:t>
            </a:r>
            <a:r>
              <a:rPr lang="en-US" sz="1300" dirty="0">
                <a:solidFill>
                  <a:schemeClr val="tx1"/>
                </a:solidFill>
              </a:rPr>
              <a:t> Examples of two sounds near the extremes of Dimension </a:t>
            </a:r>
            <a:r>
              <a:rPr lang="en-US" sz="1300" dirty="0" smtClean="0">
                <a:solidFill>
                  <a:schemeClr val="tx1"/>
                </a:solidFill>
              </a:rPr>
              <a:t>3 </a:t>
            </a:r>
            <a:r>
              <a:rPr lang="en-US" sz="1300" dirty="0">
                <a:solidFill>
                  <a:schemeClr val="tx1"/>
                </a:solidFill>
              </a:rPr>
              <a:t>of the </a:t>
            </a:r>
            <a:r>
              <a:rPr lang="en-US" sz="1200" dirty="0">
                <a:solidFill>
                  <a:schemeClr val="tx1"/>
                </a:solidFill>
              </a:rPr>
              <a:t> </a:t>
            </a:r>
            <a:r>
              <a:rPr lang="en-US" sz="1200" dirty="0" err="1">
                <a:solidFill>
                  <a:schemeClr val="tx1"/>
                </a:solidFill>
              </a:rPr>
              <a:t>Krumhansl</a:t>
            </a:r>
            <a:r>
              <a:rPr lang="en-US" sz="1200" dirty="0">
                <a:solidFill>
                  <a:schemeClr val="tx1"/>
                </a:solidFill>
              </a:rPr>
              <a:t> (1989) timbre space as analyzed acoustically by </a:t>
            </a:r>
            <a:r>
              <a:rPr lang="en-US" sz="1200" dirty="0" err="1">
                <a:solidFill>
                  <a:schemeClr val="tx1"/>
                </a:solidFill>
              </a:rPr>
              <a:t>Krimphoff</a:t>
            </a:r>
            <a:r>
              <a:rPr lang="en-US" sz="1200" dirty="0">
                <a:solidFill>
                  <a:schemeClr val="tx1"/>
                </a:solidFill>
              </a:rPr>
              <a:t>, McAdams &amp; </a:t>
            </a:r>
            <a:r>
              <a:rPr lang="en-US" sz="1200" dirty="0" err="1">
                <a:solidFill>
                  <a:schemeClr val="tx1"/>
                </a:solidFill>
              </a:rPr>
              <a:t>Winsberg</a:t>
            </a:r>
            <a:r>
              <a:rPr lang="en-US" sz="1200" dirty="0">
                <a:solidFill>
                  <a:schemeClr val="tx1"/>
                </a:solidFill>
              </a:rPr>
              <a:t> (1994)</a:t>
            </a:r>
            <a:r>
              <a:rPr lang="en-US" sz="1300" dirty="0" smtClean="0">
                <a:solidFill>
                  <a:schemeClr val="tx1"/>
                </a:solidFill>
              </a:rPr>
              <a:t>. </a:t>
            </a:r>
            <a:r>
              <a:rPr lang="en-US" sz="1300" dirty="0">
                <a:solidFill>
                  <a:schemeClr val="tx1"/>
                </a:solidFill>
              </a:rPr>
              <a:t>Click on the speaker icon to hear the sounds. Compare their difference in </a:t>
            </a:r>
            <a:r>
              <a:rPr lang="en-US" sz="1300" dirty="0" smtClean="0">
                <a:solidFill>
                  <a:schemeClr val="tx1"/>
                </a:solidFill>
              </a:rPr>
              <a:t>richness or hollowness. The corresponding acoustic descriptor is spectral deviation.</a:t>
            </a:r>
            <a:endParaRPr lang="en-US" sz="2000" dirty="0">
              <a:solidFill>
                <a:schemeClr val="tx1"/>
              </a:solidFill>
            </a:endParaRPr>
          </a:p>
        </p:txBody>
      </p:sp>
      <p:pic>
        <p:nvPicPr>
          <p:cNvPr id="2" name="Picture 1" descr="Fig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383" y="1726881"/>
            <a:ext cx="7966627" cy="4158374"/>
          </a:xfrm>
          <a:prstGeom prst="rect">
            <a:avLst/>
          </a:prstGeom>
        </p:spPr>
      </p:pic>
      <p:pic>
        <p:nvPicPr>
          <p:cNvPr id="4" name="tpt*.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45943" y="1292363"/>
            <a:ext cx="330861" cy="330861"/>
          </a:xfrm>
          <a:prstGeom prst="rect">
            <a:avLst/>
          </a:prstGeom>
        </p:spPr>
      </p:pic>
      <p:pic>
        <p:nvPicPr>
          <p:cNvPr id="5" name="cnt*.aif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17868" y="3473810"/>
            <a:ext cx="361589" cy="361589"/>
          </a:xfrm>
          <a:prstGeom prst="rect">
            <a:avLst/>
          </a:prstGeom>
        </p:spPr>
      </p:pic>
    </p:spTree>
    <p:extLst>
      <p:ext uri="{BB962C8B-B14F-4D97-AF65-F5344CB8AC3E}">
        <p14:creationId xmlns:p14="http://schemas.microsoft.com/office/powerpoint/2010/main" val="28627138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1313846"/>
          </a:xfrm>
        </p:spPr>
        <p:txBody>
          <a:bodyPr>
            <a:normAutofit/>
          </a:bodyPr>
          <a:lstStyle/>
          <a:p>
            <a:pPr algn="l">
              <a:lnSpc>
                <a:spcPct val="150000"/>
              </a:lnSpc>
              <a:spcBef>
                <a:spcPts val="0"/>
              </a:spcBef>
            </a:pPr>
            <a:r>
              <a:rPr lang="en-US" sz="2000" dirty="0" smtClean="0">
                <a:solidFill>
                  <a:schemeClr val="tx1"/>
                </a:solidFill>
              </a:rPr>
              <a:t>Figure 9.</a:t>
            </a:r>
            <a:r>
              <a:rPr lang="en-US" sz="1200" dirty="0" smtClean="0">
                <a:solidFill>
                  <a:schemeClr val="tx1"/>
                </a:solidFill>
              </a:rPr>
              <a:t> Two sound sequences created by Wessel (1979) to demonstrate that auditory streams can be formed on the basis of timbral similarity. When ascending triplets are played with the same timbre, one hears ascending triplets. But when successive notes alternate between very different timbres, two interleaved streams of descending triplets are heard.</a:t>
            </a:r>
            <a:r>
              <a:rPr lang="en-US" sz="2000" dirty="0" smtClean="0">
                <a:solidFill>
                  <a:schemeClr val="tx1"/>
                </a:solidFill>
              </a:rPr>
              <a:t> </a:t>
            </a:r>
            <a:endParaRPr lang="en-US" sz="2000" dirty="0">
              <a:solidFill>
                <a:schemeClr val="tx1"/>
              </a:solidFill>
            </a:endParaRPr>
          </a:p>
        </p:txBody>
      </p:sp>
      <p:pic>
        <p:nvPicPr>
          <p:cNvPr id="2" name="Picture 1" descr="Fig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66" y="2075210"/>
            <a:ext cx="7665019" cy="3782477"/>
          </a:xfrm>
          <a:prstGeom prst="rect">
            <a:avLst/>
          </a:prstGeom>
        </p:spPr>
      </p:pic>
      <p:pic>
        <p:nvPicPr>
          <p:cNvPr id="4" name="WesselXOXO_1T.ai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9461" y="2560457"/>
            <a:ext cx="469637" cy="469637"/>
          </a:xfrm>
          <a:prstGeom prst="rect">
            <a:avLst/>
          </a:prstGeom>
        </p:spPr>
      </p:pic>
      <p:pic>
        <p:nvPicPr>
          <p:cNvPr id="5" name="WesselXOXO_2T.ai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09138" y="4779562"/>
            <a:ext cx="459960" cy="459960"/>
          </a:xfrm>
          <a:prstGeom prst="rect">
            <a:avLst/>
          </a:prstGeom>
        </p:spPr>
      </p:pic>
    </p:spTree>
    <p:extLst>
      <p:ext uri="{BB962C8B-B14F-4D97-AF65-F5344CB8AC3E}">
        <p14:creationId xmlns:p14="http://schemas.microsoft.com/office/powerpoint/2010/main" val="20710542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17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837478"/>
          </a:xfrm>
        </p:spPr>
        <p:txBody>
          <a:bodyPr>
            <a:normAutofit/>
          </a:bodyPr>
          <a:lstStyle/>
          <a:p>
            <a:pPr algn="l"/>
            <a:r>
              <a:rPr lang="en-US" sz="2000" dirty="0" smtClean="0">
                <a:solidFill>
                  <a:schemeClr val="tx1"/>
                </a:solidFill>
              </a:rPr>
              <a:t>Figure 10.</a:t>
            </a:r>
            <a:r>
              <a:rPr lang="en-US" sz="1200" dirty="0" smtClean="0">
                <a:solidFill>
                  <a:schemeClr val="tx1"/>
                </a:solidFill>
              </a:rPr>
              <a:t> Stimuli used by </a:t>
            </a:r>
            <a:r>
              <a:rPr lang="en-US" sz="1200" dirty="0" err="1" smtClean="0">
                <a:solidFill>
                  <a:schemeClr val="tx1"/>
                </a:solidFill>
              </a:rPr>
              <a:t>Bey</a:t>
            </a:r>
            <a:r>
              <a:rPr lang="en-US" sz="1200" dirty="0" smtClean="0">
                <a:solidFill>
                  <a:schemeClr val="tx1"/>
                </a:solidFill>
              </a:rPr>
              <a:t> &amp; McAdams (2003). A mixture of target and distractor melodies is played first, followed by an isolated test melody. The timbral difference between target and distractor is varied. Listen to various degrees of difference by clicking on the speaker icons. Decide whether the test melody was the same as or different from the target melody. In the control condition, no distractor was presented.</a:t>
            </a:r>
            <a:endParaRPr lang="en-US" sz="2000" dirty="0">
              <a:solidFill>
                <a:schemeClr val="tx1"/>
              </a:solidFill>
            </a:endParaRPr>
          </a:p>
        </p:txBody>
      </p:sp>
      <p:pic>
        <p:nvPicPr>
          <p:cNvPr id="2" name="Picture 1" descr="Fig10.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126" y="1352501"/>
            <a:ext cx="6224330" cy="4398204"/>
          </a:xfrm>
          <a:prstGeom prst="rect">
            <a:avLst/>
          </a:prstGeom>
        </p:spPr>
      </p:pic>
      <p:sp>
        <p:nvSpPr>
          <p:cNvPr id="4" name="TextBox 3"/>
          <p:cNvSpPr txBox="1"/>
          <p:nvPr/>
        </p:nvSpPr>
        <p:spPr>
          <a:xfrm>
            <a:off x="6758456" y="2302347"/>
            <a:ext cx="1060517" cy="3139321"/>
          </a:xfrm>
          <a:prstGeom prst="rect">
            <a:avLst/>
          </a:prstGeom>
          <a:noFill/>
        </p:spPr>
        <p:txBody>
          <a:bodyPr wrap="square" rtlCol="0">
            <a:spAutoFit/>
          </a:bodyPr>
          <a:lstStyle/>
          <a:p>
            <a:pPr algn="r"/>
            <a:r>
              <a:rPr lang="en-US" dirty="0" smtClean="0"/>
              <a:t>Large</a:t>
            </a:r>
          </a:p>
          <a:p>
            <a:pPr algn="r"/>
            <a:endParaRPr lang="en-US" dirty="0"/>
          </a:p>
          <a:p>
            <a:pPr algn="r"/>
            <a:r>
              <a:rPr lang="en-US" dirty="0" smtClean="0"/>
              <a:t>Medium</a:t>
            </a:r>
          </a:p>
          <a:p>
            <a:pPr algn="r"/>
            <a:endParaRPr lang="en-US" dirty="0"/>
          </a:p>
          <a:p>
            <a:pPr algn="r"/>
            <a:r>
              <a:rPr lang="en-US" dirty="0" smtClean="0"/>
              <a:t>Small</a:t>
            </a:r>
          </a:p>
          <a:p>
            <a:pPr algn="r"/>
            <a:endParaRPr lang="en-US" dirty="0"/>
          </a:p>
          <a:p>
            <a:pPr algn="r"/>
            <a:r>
              <a:rPr lang="en-US" dirty="0" smtClean="0"/>
              <a:t>Identical</a:t>
            </a:r>
          </a:p>
          <a:p>
            <a:pPr algn="r"/>
            <a:endParaRPr lang="en-US" dirty="0"/>
          </a:p>
          <a:p>
            <a:pPr algn="r"/>
            <a:endParaRPr lang="en-US" dirty="0" smtClean="0"/>
          </a:p>
          <a:p>
            <a:pPr algn="r"/>
            <a:endParaRPr lang="en-US" dirty="0"/>
          </a:p>
          <a:p>
            <a:pPr algn="r"/>
            <a:r>
              <a:rPr lang="en-US" dirty="0" smtClean="0"/>
              <a:t>Control</a:t>
            </a:r>
            <a:endParaRPr lang="en-US" dirty="0"/>
          </a:p>
        </p:txBody>
      </p:sp>
      <p:sp>
        <p:nvSpPr>
          <p:cNvPr id="5" name="TextBox 4"/>
          <p:cNvSpPr txBox="1"/>
          <p:nvPr/>
        </p:nvSpPr>
        <p:spPr>
          <a:xfrm>
            <a:off x="6758456" y="1039135"/>
            <a:ext cx="2385544" cy="923330"/>
          </a:xfrm>
          <a:prstGeom prst="rect">
            <a:avLst/>
          </a:prstGeom>
          <a:noFill/>
        </p:spPr>
        <p:txBody>
          <a:bodyPr wrap="square" rtlCol="0">
            <a:spAutoFit/>
          </a:bodyPr>
          <a:lstStyle/>
          <a:p>
            <a:pPr algn="ctr"/>
            <a:r>
              <a:rPr lang="en-US" b="1" dirty="0" smtClean="0"/>
              <a:t>Timbral differences between target &amp; distractor melodies</a:t>
            </a:r>
            <a:endParaRPr lang="en-US" b="1" dirty="0"/>
          </a:p>
        </p:txBody>
      </p:sp>
      <p:sp>
        <p:nvSpPr>
          <p:cNvPr id="6" name="TextBox 5"/>
          <p:cNvSpPr txBox="1"/>
          <p:nvPr/>
        </p:nvSpPr>
        <p:spPr>
          <a:xfrm>
            <a:off x="534126" y="6379683"/>
            <a:ext cx="6102527" cy="276999"/>
          </a:xfrm>
          <a:prstGeom prst="rect">
            <a:avLst/>
          </a:prstGeom>
          <a:noFill/>
        </p:spPr>
        <p:txBody>
          <a:bodyPr wrap="none" rtlCol="0">
            <a:spAutoFit/>
          </a:bodyPr>
          <a:lstStyle/>
          <a:p>
            <a:r>
              <a:rPr lang="en-US" sz="1200" dirty="0" smtClean="0"/>
              <a:t>Answers: Large = different, Medium = same, Small = different, Identical = same, Control = same.</a:t>
            </a:r>
            <a:endParaRPr lang="en-US" sz="1200" dirty="0"/>
          </a:p>
        </p:txBody>
      </p:sp>
      <p:pic>
        <p:nvPicPr>
          <p:cNvPr id="7" name="Bey_vbs-bsn_D.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51944" y="2302347"/>
            <a:ext cx="333310" cy="333310"/>
          </a:xfrm>
          <a:prstGeom prst="rect">
            <a:avLst/>
          </a:prstGeom>
        </p:spPr>
      </p:pic>
      <p:pic>
        <p:nvPicPr>
          <p:cNvPr id="8" name="Bey_vbs-tbn_S.aif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34615" y="2844487"/>
            <a:ext cx="350639" cy="350639"/>
          </a:xfrm>
          <a:prstGeom prst="rect">
            <a:avLst/>
          </a:prstGeom>
        </p:spPr>
      </p:pic>
      <p:pic>
        <p:nvPicPr>
          <p:cNvPr id="9" name="Bey_vbs-gtr_D.aiff">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327395" y="3404066"/>
            <a:ext cx="357859" cy="357859"/>
          </a:xfrm>
          <a:prstGeom prst="rect">
            <a:avLst/>
          </a:prstGeom>
        </p:spPr>
      </p:pic>
      <p:pic>
        <p:nvPicPr>
          <p:cNvPr id="10" name="Bey_vbs-vbs_S.aiff">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8327395" y="3991857"/>
            <a:ext cx="357859" cy="357859"/>
          </a:xfrm>
          <a:prstGeom prst="rect">
            <a:avLst/>
          </a:prstGeom>
        </p:spPr>
      </p:pic>
      <p:pic>
        <p:nvPicPr>
          <p:cNvPr id="11" name="Bey_control_S.aiff">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8327395" y="5009995"/>
            <a:ext cx="347364" cy="347364"/>
          </a:xfrm>
          <a:prstGeom prst="rect">
            <a:avLst/>
          </a:prstGeom>
        </p:spPr>
      </p:pic>
    </p:spTree>
    <p:extLst>
      <p:ext uri="{BB962C8B-B14F-4D97-AF65-F5344CB8AC3E}">
        <p14:creationId xmlns:p14="http://schemas.microsoft.com/office/powerpoint/2010/main" val="28421843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093"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026"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039" fill="hold"/>
                                        <p:tgtEl>
                                          <p:spTgt spid="10"/>
                                        </p:tgtEl>
                                      </p:cBhvr>
                                    </p:cmd>
                                  </p:childTnLst>
                                </p:cTn>
                              </p:par>
                            </p:childTnLst>
                          </p:cTn>
                        </p:par>
                      </p:childTnLst>
                    </p:cTn>
                  </p:par>
                </p:childTnLst>
              </p:cTn>
              <p:nextCondLst>
                <p:cond evt="onClick" delay="0">
                  <p:tgtEl>
                    <p:spTgt spid="10"/>
                  </p:tgtEl>
                </p:cond>
              </p:nextCondLst>
            </p:seq>
            <p:audio>
              <p:cMediaNode vol="80000">
                <p:cTn id="25"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4080" fill="hold"/>
                                        <p:tgtEl>
                                          <p:spTgt spid="11"/>
                                        </p:tgtEl>
                                      </p:cBhvr>
                                    </p:cmd>
                                  </p:childTnLst>
                                </p:cTn>
                              </p:par>
                            </p:childTnLst>
                          </p:cTn>
                        </p:par>
                      </p:childTnLst>
                    </p:cTn>
                  </p:par>
                </p:childTnLst>
              </p:cTn>
              <p:nextCondLst>
                <p:cond evt="onClick" delay="0">
                  <p:tgtEl>
                    <p:spTgt spid="11"/>
                  </p:tgtEl>
                </p:cond>
              </p:nextCondLst>
            </p:seq>
            <p:audio>
              <p:cMediaNode vol="80000">
                <p:cTn id="31"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3.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97992" y="1000684"/>
            <a:ext cx="5418983" cy="5205637"/>
          </a:xfrm>
          <a:prstGeom prst="rect">
            <a:avLst/>
          </a:prstGeom>
        </p:spPr>
      </p:pic>
      <p:sp>
        <p:nvSpPr>
          <p:cNvPr id="3" name="Subtitle 2"/>
          <p:cNvSpPr>
            <a:spLocks noGrp="1"/>
          </p:cNvSpPr>
          <p:nvPr>
            <p:ph type="subTitle" idx="1"/>
          </p:nvPr>
        </p:nvSpPr>
        <p:spPr>
          <a:xfrm>
            <a:off x="0" y="0"/>
            <a:ext cx="9144000" cy="837478"/>
          </a:xfrm>
        </p:spPr>
        <p:txBody>
          <a:bodyPr/>
          <a:lstStyle/>
          <a:p>
            <a:pPr algn="l"/>
            <a:r>
              <a:rPr lang="en-US" sz="2000" dirty="0" smtClean="0">
                <a:solidFill>
                  <a:schemeClr val="tx1"/>
                </a:solidFill>
              </a:rPr>
              <a:t>Figure 13. </a:t>
            </a:r>
            <a:r>
              <a:rPr lang="en-US" sz="1200" dirty="0" smtClean="0">
                <a:solidFill>
                  <a:schemeClr val="tx1"/>
                </a:solidFill>
              </a:rPr>
              <a:t>The timbre interval that is most similar to AB is CD</a:t>
            </a:r>
            <a:r>
              <a:rPr lang="en-US" sz="1200" baseline="-25000" dirty="0" smtClean="0">
                <a:solidFill>
                  <a:schemeClr val="tx1"/>
                </a:solidFill>
              </a:rPr>
              <a:t>2</a:t>
            </a:r>
            <a:r>
              <a:rPr lang="en-US" sz="1200" dirty="0" smtClean="0">
                <a:solidFill>
                  <a:schemeClr val="tx1"/>
                </a:solidFill>
              </a:rPr>
              <a:t>. Note the nearly perfect parallelogram relation between the two vectors. For visualization purposes, the parallelogram is projected onto the Dimension2-Dimension3 plane. Compare AB to CD</a:t>
            </a:r>
            <a:r>
              <a:rPr lang="en-US" sz="1200" baseline="-25000" dirty="0" smtClean="0">
                <a:solidFill>
                  <a:schemeClr val="tx1"/>
                </a:solidFill>
              </a:rPr>
              <a:t>1</a:t>
            </a:r>
            <a:r>
              <a:rPr lang="en-US" sz="1200" dirty="0" smtClean="0">
                <a:solidFill>
                  <a:schemeClr val="tx1"/>
                </a:solidFill>
              </a:rPr>
              <a:t>, CD</a:t>
            </a:r>
            <a:r>
              <a:rPr lang="en-US" sz="1200" baseline="-25000" dirty="0" smtClean="0">
                <a:solidFill>
                  <a:schemeClr val="tx1"/>
                </a:solidFill>
              </a:rPr>
              <a:t>2</a:t>
            </a:r>
            <a:r>
              <a:rPr lang="en-US" sz="1200" dirty="0" smtClean="0">
                <a:solidFill>
                  <a:schemeClr val="tx1"/>
                </a:solidFill>
              </a:rPr>
              <a:t>, CD</a:t>
            </a:r>
            <a:r>
              <a:rPr lang="en-US" sz="1200" baseline="-25000" dirty="0" smtClean="0">
                <a:solidFill>
                  <a:schemeClr val="tx1"/>
                </a:solidFill>
              </a:rPr>
              <a:t>3</a:t>
            </a:r>
            <a:r>
              <a:rPr lang="en-US" sz="1200" dirty="0" smtClean="0">
                <a:solidFill>
                  <a:schemeClr val="tx1"/>
                </a:solidFill>
              </a:rPr>
              <a:t> and CD</a:t>
            </a:r>
            <a:r>
              <a:rPr lang="en-US" sz="1200" baseline="-25000" dirty="0" smtClean="0">
                <a:solidFill>
                  <a:schemeClr val="tx1"/>
                </a:solidFill>
              </a:rPr>
              <a:t>4</a:t>
            </a:r>
            <a:r>
              <a:rPr lang="en-US" sz="1200" dirty="0" smtClean="0">
                <a:solidFill>
                  <a:schemeClr val="tx1"/>
                </a:solidFill>
              </a:rPr>
              <a:t>. Which D best fits the analogy, A is to B as C is to D?</a:t>
            </a:r>
            <a:endParaRPr lang="en-US" sz="2000" dirty="0">
              <a:solidFill>
                <a:schemeClr val="tx1"/>
              </a:solidFill>
            </a:endParaRPr>
          </a:p>
        </p:txBody>
      </p:sp>
      <p:pic>
        <p:nvPicPr>
          <p:cNvPr id="6" name="tpr*.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flipV="1">
            <a:off x="5523104" y="3955834"/>
            <a:ext cx="180605" cy="180605"/>
          </a:xfrm>
          <a:prstGeom prst="rect">
            <a:avLst/>
          </a:prstGeom>
        </p:spPr>
      </p:pic>
      <p:pic>
        <p:nvPicPr>
          <p:cNvPr id="7" name="can*.aif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flipV="1">
            <a:off x="6081434" y="4183583"/>
            <a:ext cx="169658" cy="169658"/>
          </a:xfrm>
          <a:prstGeom prst="rect">
            <a:avLst/>
          </a:prstGeom>
        </p:spPr>
      </p:pic>
      <p:pic>
        <p:nvPicPr>
          <p:cNvPr id="8" name="gtr*.aiff">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3552533" y="2483283"/>
            <a:ext cx="191553" cy="191553"/>
          </a:xfrm>
          <a:prstGeom prst="rect">
            <a:avLst/>
          </a:prstGeom>
        </p:spPr>
      </p:pic>
      <p:pic>
        <p:nvPicPr>
          <p:cNvPr id="9" name="ols*.aiff">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3902857" y="2045332"/>
            <a:ext cx="169658" cy="169658"/>
          </a:xfrm>
          <a:prstGeom prst="rect">
            <a:avLst/>
          </a:prstGeom>
        </p:spPr>
      </p:pic>
      <p:pic>
        <p:nvPicPr>
          <p:cNvPr id="10" name="hrp*.aiff">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4428343" y="1875674"/>
            <a:ext cx="169658" cy="169658"/>
          </a:xfrm>
          <a:prstGeom prst="rect">
            <a:avLst/>
          </a:prstGeom>
        </p:spPr>
      </p:pic>
      <p:pic>
        <p:nvPicPr>
          <p:cNvPr id="11" name="pno*.aiff">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4333604" y="2696734"/>
            <a:ext cx="167581" cy="167581"/>
          </a:xfrm>
          <a:prstGeom prst="rect">
            <a:avLst/>
          </a:prstGeom>
        </p:spPr>
      </p:pic>
      <p:pic>
        <p:nvPicPr>
          <p:cNvPr id="12" name="vbn*.aiff">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4833405" y="2506832"/>
            <a:ext cx="168004" cy="168004"/>
          </a:xfrm>
          <a:prstGeom prst="rect">
            <a:avLst/>
          </a:prstGeom>
        </p:spPr>
      </p:pic>
    </p:spTree>
    <p:extLst>
      <p:ext uri="{BB962C8B-B14F-4D97-AF65-F5344CB8AC3E}">
        <p14:creationId xmlns:p14="http://schemas.microsoft.com/office/powerpoint/2010/main" val="12341480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6"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88"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35"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26" fill="hold"/>
                                        <p:tgtEl>
                                          <p:spTgt spid="10"/>
                                        </p:tgtEl>
                                      </p:cBhvr>
                                    </p:cmd>
                                  </p:childTnLst>
                                </p:cTn>
                              </p:par>
                            </p:childTnLst>
                          </p:cTn>
                        </p:par>
                      </p:childTnLst>
                    </p:cTn>
                  </p:par>
                </p:childTnLst>
              </p:cTn>
              <p:nextCondLst>
                <p:cond evt="onClick" delay="0">
                  <p:tgtEl>
                    <p:spTgt spid="10"/>
                  </p:tgtEl>
                </p:cond>
              </p:nextCondLst>
            </p:seq>
            <p:audio>
              <p:cMediaNode vol="80000">
                <p:cTn id="31" fill="hold" display="0">
                  <p:stCondLst>
                    <p:cond delay="indefinite"/>
                  </p:stCondLst>
                  <p:endCondLst>
                    <p:cond evt="onStopAudio" delay="0">
                      <p:tgtEl>
                        <p:sldTgt/>
                      </p:tgtEl>
                    </p:cond>
                  </p:endCondLst>
                </p:cTn>
                <p:tgtEl>
                  <p:spTgt spid="10"/>
                </p:tgtEl>
              </p:cMediaNode>
            </p:audio>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026" fill="hold"/>
                                        <p:tgtEl>
                                          <p:spTgt spid="11"/>
                                        </p:tgtEl>
                                      </p:cBhvr>
                                    </p:cmd>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115" fill="hold"/>
                                        <p:tgtEl>
                                          <p:spTgt spid="12"/>
                                        </p:tgtEl>
                                      </p:cBhvr>
                                    </p:cmd>
                                  </p:childTnLst>
                                </p:cTn>
                              </p:par>
                            </p:childTnLst>
                          </p:cTn>
                        </p:par>
                      </p:childTnLst>
                    </p:cTn>
                  </p:par>
                </p:childTnLst>
              </p:cTn>
              <p:nextCondLst>
                <p:cond evt="onClick" delay="0">
                  <p:tgtEl>
                    <p:spTgt spid="12"/>
                  </p:tgtEl>
                </p:cond>
              </p:nextCondLst>
            </p:seq>
            <p:audio>
              <p:cMediaNode vol="80000">
                <p:cTn id="43"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1429</TotalTime>
  <Words>783</Words>
  <Application>Microsoft Macintosh PowerPoint</Application>
  <PresentationFormat>On-screen Show (4:3)</PresentationFormat>
  <Paragraphs>24</Paragraphs>
  <Slides>11</Slides>
  <Notes>0</Notes>
  <HiddenSlides>0</HiddenSlides>
  <MMClips>51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Sound examples to accompany Chapter 2: Musical timbre perception by Stephen McAdams  The Psychology of Music, 3rd ed., 2013 D. Deutsch, editor Elsevier, San Diego, CA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McGill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McAdams</dc:creator>
  <cp:lastModifiedBy>Stephen McAdams</cp:lastModifiedBy>
  <cp:revision>27</cp:revision>
  <dcterms:created xsi:type="dcterms:W3CDTF">2012-11-19T15:09:15Z</dcterms:created>
  <dcterms:modified xsi:type="dcterms:W3CDTF">2013-04-09T11:49:52Z</dcterms:modified>
</cp:coreProperties>
</file>